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DejaVu Serif Bold" panose="020B0604020202020204" charset="0"/>
      <p:regular r:id="rId14"/>
    </p:embeddedFont>
    <p:embeddedFont>
      <p:font typeface="Clear Sans Medium" panose="020B0604020202020204" charset="0"/>
      <p:regular r:id="rId15"/>
    </p:embeddedFont>
    <p:embeddedFont>
      <p:font typeface="Clear Sans" panose="020B0604020202020204" charset="0"/>
      <p:regular r:id="rId16"/>
    </p:embeddedFont>
    <p:embeddedFont>
      <p:font typeface="Clear Sans Bold" panose="020B0604020202020204" charset="0"/>
      <p:regular r:id="rId17"/>
    </p:embeddedFont>
    <p:embeddedFont>
      <p:font typeface="Calibri" panose="020F0502020204030204" pitchFamily="34" charset="0"/>
      <p:regular r:id="rId18"/>
      <p:bold r:id="rId19"/>
      <p:italic r:id="rId20"/>
      <p:boldItalic r:id="rId21"/>
    </p:embeddedFont>
    <p:embeddedFont>
      <p:font typeface="Noto Sans Bold" panose="020B0604020202020204" charset="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3" d="100"/>
          <a:sy n="53" d="100"/>
        </p:scale>
        <p:origin x="73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10.svg"/><Relationship Id="rId5" Type="http://schemas.openxmlformats.org/officeDocument/2006/relationships/image" Target="../media/image4.svg"/><Relationship Id="rId10" Type="http://schemas.openxmlformats.org/officeDocument/2006/relationships/image" Target="../media/image5.png"/><Relationship Id="rId4" Type="http://schemas.openxmlformats.org/officeDocument/2006/relationships/image" Target="../media/image2.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39.sv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2.svg"/><Relationship Id="rId3" Type="http://schemas.openxmlformats.org/officeDocument/2006/relationships/image" Target="../media/image24.svg"/><Relationship Id="rId7" Type="http://schemas.openxmlformats.org/officeDocument/2006/relationships/image" Target="../media/image43.svg"/><Relationship Id="rId12"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45.svg"/><Relationship Id="rId5" Type="http://schemas.openxmlformats.org/officeDocument/2006/relationships/image" Target="../media/image41.svg"/><Relationship Id="rId10" Type="http://schemas.openxmlformats.org/officeDocument/2006/relationships/image" Target="../media/image26.png"/><Relationship Id="rId4" Type="http://schemas.openxmlformats.org/officeDocument/2006/relationships/image" Target="../media/image24.png"/><Relationship Id="rId9" Type="http://schemas.openxmlformats.org/officeDocument/2006/relationships/image" Target="../media/image37.svg"/></Relationships>
</file>

<file path=ppt/slides/_rels/slide2.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16.sv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24.svg"/><Relationship Id="rId4" Type="http://schemas.openxmlformats.org/officeDocument/2006/relationships/image" Target="../media/image12.png"/><Relationship Id="rId9" Type="http://schemas.openxmlformats.org/officeDocument/2006/relationships/image" Target="../media/image6.svg"/></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8629401" y="2021154"/>
            <a:ext cx="9205302" cy="6955100"/>
            <a:chOff x="0" y="0"/>
            <a:chExt cx="12273735" cy="9273466"/>
          </a:xfrm>
        </p:grpSpPr>
        <p:sp>
          <p:nvSpPr>
            <p:cNvPr id="3" name="TextBox 3"/>
            <p:cNvSpPr txBox="1"/>
            <p:nvPr/>
          </p:nvSpPr>
          <p:spPr>
            <a:xfrm>
              <a:off x="0" y="1248079"/>
              <a:ext cx="12273735" cy="6555023"/>
            </a:xfrm>
            <a:prstGeom prst="rect">
              <a:avLst/>
            </a:prstGeom>
          </p:spPr>
          <p:txBody>
            <a:bodyPr lIns="0" tIns="0" rIns="0" bIns="0" rtlCol="0" anchor="t">
              <a:spAutoFit/>
            </a:bodyPr>
            <a:lstStyle/>
            <a:p>
              <a:pPr algn="l">
                <a:lnSpc>
                  <a:spcPts val="9928"/>
                </a:lnSpc>
              </a:pPr>
              <a:r>
                <a:rPr lang="en-US" sz="8205" b="1" spc="41">
                  <a:solidFill>
                    <a:srgbClr val="F7B4A7"/>
                  </a:solidFill>
                  <a:latin typeface="Clear Sans Bold"/>
                  <a:ea typeface="Clear Sans Bold"/>
                  <a:cs typeface="Clear Sans Bold"/>
                  <a:sym typeface="Clear Sans Bold"/>
                </a:rPr>
                <a:t>PHÂN TÍCH THIẾT KẾ VÀ GIẢI THUẬT </a:t>
              </a:r>
              <a:r>
                <a:rPr lang="en-US" sz="8205" b="1" spc="41">
                  <a:solidFill>
                    <a:srgbClr val="94DDDE"/>
                  </a:solidFill>
                  <a:latin typeface="Clear Sans Bold"/>
                  <a:ea typeface="Clear Sans Bold"/>
                  <a:cs typeface="Clear Sans Bold"/>
                  <a:sym typeface="Clear Sans Bold"/>
                </a:rPr>
                <a:t>ĐỀ 1 </a:t>
              </a:r>
            </a:p>
            <a:p>
              <a:pPr algn="l">
                <a:lnSpc>
                  <a:spcPts val="8205"/>
                </a:lnSpc>
              </a:pPr>
              <a:endParaRPr lang="en-US" sz="8205" b="1" spc="41">
                <a:solidFill>
                  <a:srgbClr val="94DDDE"/>
                </a:solidFill>
                <a:latin typeface="Clear Sans Bold"/>
                <a:ea typeface="Clear Sans Bold"/>
                <a:cs typeface="Clear Sans Bold"/>
                <a:sym typeface="Clear Sans Bold"/>
              </a:endParaRPr>
            </a:p>
          </p:txBody>
        </p:sp>
        <p:sp>
          <p:nvSpPr>
            <p:cNvPr id="4" name="TextBox 4"/>
            <p:cNvSpPr txBox="1"/>
            <p:nvPr/>
          </p:nvSpPr>
          <p:spPr>
            <a:xfrm>
              <a:off x="0" y="-47625"/>
              <a:ext cx="12273735" cy="537405"/>
            </a:xfrm>
            <a:prstGeom prst="rect">
              <a:avLst/>
            </a:prstGeom>
          </p:spPr>
          <p:txBody>
            <a:bodyPr lIns="0" tIns="0" rIns="0" bIns="0" rtlCol="0" anchor="t">
              <a:spAutoFit/>
            </a:bodyPr>
            <a:lstStyle/>
            <a:p>
              <a:pPr algn="l">
                <a:lnSpc>
                  <a:spcPts val="3446"/>
                </a:lnSpc>
              </a:pPr>
              <a:endParaRPr/>
            </a:p>
          </p:txBody>
        </p:sp>
        <p:sp>
          <p:nvSpPr>
            <p:cNvPr id="5" name="TextBox 5"/>
            <p:cNvSpPr txBox="1"/>
            <p:nvPr/>
          </p:nvSpPr>
          <p:spPr>
            <a:xfrm>
              <a:off x="0" y="8504252"/>
              <a:ext cx="12273735" cy="769214"/>
            </a:xfrm>
            <a:prstGeom prst="rect">
              <a:avLst/>
            </a:prstGeom>
          </p:spPr>
          <p:txBody>
            <a:bodyPr lIns="0" tIns="0" rIns="0" bIns="0" rtlCol="0" anchor="t">
              <a:spAutoFit/>
            </a:bodyPr>
            <a:lstStyle/>
            <a:p>
              <a:pPr algn="l">
                <a:lnSpc>
                  <a:spcPts val="4882"/>
                </a:lnSpc>
              </a:pPr>
              <a:endParaRPr/>
            </a:p>
          </p:txBody>
        </p:sp>
      </p:grpSp>
      <p:sp>
        <p:nvSpPr>
          <p:cNvPr id="6" name="Freeform 6"/>
          <p:cNvSpPr/>
          <p:nvPr/>
        </p:nvSpPr>
        <p:spPr>
          <a:xfrm>
            <a:off x="1182834" y="-1921745"/>
            <a:ext cx="6755642" cy="4114800"/>
          </a:xfrm>
          <a:custGeom>
            <a:avLst/>
            <a:gdLst/>
            <a:ahLst/>
            <a:cxnLst/>
            <a:rect l="l" t="t" r="r" b="b"/>
            <a:pathLst>
              <a:path w="6755642" h="4114800">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7" name="Freeform 7"/>
          <p:cNvSpPr/>
          <p:nvPr/>
        </p:nvSpPr>
        <p:spPr>
          <a:xfrm>
            <a:off x="6303834" y="1790711"/>
            <a:ext cx="1194327" cy="2586142"/>
          </a:xfrm>
          <a:custGeom>
            <a:avLst/>
            <a:gdLst/>
            <a:ahLst/>
            <a:cxnLst/>
            <a:rect l="l" t="t" r="r" b="b"/>
            <a:pathLst>
              <a:path w="1194327" h="2586142">
                <a:moveTo>
                  <a:pt x="0" y="0"/>
                </a:moveTo>
                <a:lnTo>
                  <a:pt x="1194327" y="0"/>
                </a:lnTo>
                <a:lnTo>
                  <a:pt x="1194327" y="2586142"/>
                </a:lnTo>
                <a:lnTo>
                  <a:pt x="0" y="258614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8" name="Freeform 8"/>
          <p:cNvSpPr/>
          <p:nvPr/>
        </p:nvSpPr>
        <p:spPr>
          <a:xfrm flipH="1">
            <a:off x="2095190" y="2021154"/>
            <a:ext cx="5357753" cy="5591583"/>
          </a:xfrm>
          <a:custGeom>
            <a:avLst/>
            <a:gdLst/>
            <a:ahLst/>
            <a:cxnLst/>
            <a:rect l="l" t="t" r="r" b="b"/>
            <a:pathLst>
              <a:path w="5357753" h="5591583">
                <a:moveTo>
                  <a:pt x="5357753" y="0"/>
                </a:moveTo>
                <a:lnTo>
                  <a:pt x="0" y="0"/>
                </a:lnTo>
                <a:lnTo>
                  <a:pt x="0" y="5591582"/>
                </a:lnTo>
                <a:lnTo>
                  <a:pt x="5357753" y="5591582"/>
                </a:lnTo>
                <a:lnTo>
                  <a:pt x="5357753"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9" name="Freeform 9"/>
          <p:cNvSpPr/>
          <p:nvPr/>
        </p:nvSpPr>
        <p:spPr>
          <a:xfrm>
            <a:off x="-947148" y="1264426"/>
            <a:ext cx="3144039" cy="2440918"/>
          </a:xfrm>
          <a:custGeom>
            <a:avLst/>
            <a:gdLst/>
            <a:ahLst/>
            <a:cxnLst/>
            <a:rect l="l" t="t" r="r" b="b"/>
            <a:pathLst>
              <a:path w="3144039" h="2440918">
                <a:moveTo>
                  <a:pt x="0" y="0"/>
                </a:moveTo>
                <a:lnTo>
                  <a:pt x="3144040" y="0"/>
                </a:lnTo>
                <a:lnTo>
                  <a:pt x="3144040" y="2440918"/>
                </a:lnTo>
                <a:lnTo>
                  <a:pt x="0" y="2440918"/>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10" name="Freeform 10"/>
          <p:cNvSpPr/>
          <p:nvPr/>
        </p:nvSpPr>
        <p:spPr>
          <a:xfrm>
            <a:off x="624872" y="5005800"/>
            <a:ext cx="1894295" cy="4252500"/>
          </a:xfrm>
          <a:custGeom>
            <a:avLst/>
            <a:gdLst/>
            <a:ahLst/>
            <a:cxnLst/>
            <a:rect l="l" t="t" r="r" b="b"/>
            <a:pathLst>
              <a:path w="1894295" h="4252500">
                <a:moveTo>
                  <a:pt x="0" y="0"/>
                </a:moveTo>
                <a:lnTo>
                  <a:pt x="1894295" y="0"/>
                </a:lnTo>
                <a:lnTo>
                  <a:pt x="1894295" y="4252500"/>
                </a:lnTo>
                <a:lnTo>
                  <a:pt x="0" y="4252500"/>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11" name="Freeform 11"/>
          <p:cNvSpPr/>
          <p:nvPr/>
        </p:nvSpPr>
        <p:spPr>
          <a:xfrm>
            <a:off x="4011803" y="7612736"/>
            <a:ext cx="3486358" cy="4114800"/>
          </a:xfrm>
          <a:custGeom>
            <a:avLst/>
            <a:gdLst/>
            <a:ahLst/>
            <a:cxnLst/>
            <a:rect l="l" t="t" r="r" b="b"/>
            <a:pathLst>
              <a:path w="3486358" h="4114800">
                <a:moveTo>
                  <a:pt x="0" y="0"/>
                </a:moveTo>
                <a:lnTo>
                  <a:pt x="3486358" y="0"/>
                </a:lnTo>
                <a:lnTo>
                  <a:pt x="3486358" y="4114800"/>
                </a:lnTo>
                <a:lnTo>
                  <a:pt x="0" y="4114800"/>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9932733" y="1222780"/>
            <a:ext cx="7727718" cy="3420196"/>
          </a:xfrm>
          <a:custGeom>
            <a:avLst/>
            <a:gdLst/>
            <a:ahLst/>
            <a:cxnLst/>
            <a:rect l="l" t="t" r="r" b="b"/>
            <a:pathLst>
              <a:path w="7727718" h="3420196">
                <a:moveTo>
                  <a:pt x="0" y="0"/>
                </a:moveTo>
                <a:lnTo>
                  <a:pt x="7727719" y="0"/>
                </a:lnTo>
                <a:lnTo>
                  <a:pt x="7727719" y="3420196"/>
                </a:lnTo>
                <a:lnTo>
                  <a:pt x="0" y="3420196"/>
                </a:lnTo>
                <a:lnTo>
                  <a:pt x="0" y="0"/>
                </a:lnTo>
                <a:close/>
              </a:path>
            </a:pathLst>
          </a:custGeom>
          <a:blipFill>
            <a:blip r:embed="rId2"/>
            <a:stretch>
              <a:fillRect r="-63"/>
            </a:stretch>
          </a:blipFill>
        </p:spPr>
      </p:sp>
      <p:sp>
        <p:nvSpPr>
          <p:cNvPr id="3" name="Freeform 3"/>
          <p:cNvSpPr/>
          <p:nvPr/>
        </p:nvSpPr>
        <p:spPr>
          <a:xfrm>
            <a:off x="9932733" y="5351892"/>
            <a:ext cx="7727718" cy="3540220"/>
          </a:xfrm>
          <a:custGeom>
            <a:avLst/>
            <a:gdLst/>
            <a:ahLst/>
            <a:cxnLst/>
            <a:rect l="l" t="t" r="r" b="b"/>
            <a:pathLst>
              <a:path w="7727718" h="3540220">
                <a:moveTo>
                  <a:pt x="0" y="0"/>
                </a:moveTo>
                <a:lnTo>
                  <a:pt x="7727719" y="0"/>
                </a:lnTo>
                <a:lnTo>
                  <a:pt x="7727719" y="3540220"/>
                </a:lnTo>
                <a:lnTo>
                  <a:pt x="0" y="3540220"/>
                </a:lnTo>
                <a:lnTo>
                  <a:pt x="0" y="0"/>
                </a:lnTo>
                <a:close/>
              </a:path>
            </a:pathLst>
          </a:custGeom>
          <a:blipFill>
            <a:blip r:embed="rId3"/>
            <a:stretch>
              <a:fillRect/>
            </a:stretch>
          </a:blipFill>
        </p:spPr>
      </p:sp>
      <p:sp>
        <p:nvSpPr>
          <p:cNvPr id="4" name="TextBox 4"/>
          <p:cNvSpPr txBox="1"/>
          <p:nvPr/>
        </p:nvSpPr>
        <p:spPr>
          <a:xfrm>
            <a:off x="744529" y="317693"/>
            <a:ext cx="3313509" cy="905087"/>
          </a:xfrm>
          <a:prstGeom prst="rect">
            <a:avLst/>
          </a:prstGeom>
        </p:spPr>
        <p:txBody>
          <a:bodyPr lIns="0" tIns="0" rIns="0" bIns="0" rtlCol="0" anchor="t">
            <a:spAutoFit/>
          </a:bodyPr>
          <a:lstStyle/>
          <a:p>
            <a:pPr algn="ctr">
              <a:lnSpc>
                <a:spcPts val="7279"/>
              </a:lnSpc>
            </a:pPr>
            <a:r>
              <a:rPr lang="en-US" sz="5199" b="1">
                <a:solidFill>
                  <a:srgbClr val="FFFFFF"/>
                </a:solidFill>
                <a:latin typeface="DejaVu Serif Bold"/>
                <a:ea typeface="DejaVu Serif Bold"/>
                <a:cs typeface="DejaVu Serif Bold"/>
                <a:sym typeface="DejaVu Serif Bold"/>
              </a:rPr>
              <a:t>2.5 Ví dụ</a:t>
            </a:r>
          </a:p>
        </p:txBody>
      </p:sp>
      <p:sp>
        <p:nvSpPr>
          <p:cNvPr id="5" name="TextBox 5"/>
          <p:cNvSpPr txBox="1"/>
          <p:nvPr/>
        </p:nvSpPr>
        <p:spPr>
          <a:xfrm>
            <a:off x="744529" y="1459326"/>
            <a:ext cx="9045500" cy="2855907"/>
          </a:xfrm>
          <a:prstGeom prst="rect">
            <a:avLst/>
          </a:prstGeom>
        </p:spPr>
        <p:txBody>
          <a:bodyPr lIns="0" tIns="0" rIns="0" bIns="0" rtlCol="0" anchor="t">
            <a:spAutoFit/>
          </a:bodyPr>
          <a:lstStyle/>
          <a:p>
            <a:pPr algn="l">
              <a:lnSpc>
                <a:spcPts val="3237"/>
              </a:lnSpc>
            </a:pPr>
            <a:r>
              <a:rPr lang="en-US" sz="2312">
                <a:solidFill>
                  <a:srgbClr val="FFFFFF"/>
                </a:solidFill>
                <a:latin typeface="Clear Sans"/>
                <a:ea typeface="Clear Sans"/>
                <a:cs typeface="Clear Sans"/>
                <a:sym typeface="Clear Sans"/>
              </a:rPr>
              <a:t>-Gán mọi cạnh ij = 0, tạo label cho source = inf, ‘-’, dùng bfs để lan ra và tạo label cho những đỉnh thỏa điều kiện giới hạn dung lượng</a:t>
            </a:r>
          </a:p>
          <a:p>
            <a:pPr algn="l">
              <a:lnSpc>
                <a:spcPts val="3237"/>
              </a:lnSpc>
            </a:pPr>
            <a:r>
              <a:rPr lang="en-US" sz="2312">
                <a:solidFill>
                  <a:srgbClr val="FFFFFF"/>
                </a:solidFill>
                <a:latin typeface="Clear Sans"/>
                <a:ea typeface="Clear Sans"/>
                <a:cs typeface="Clear Sans"/>
                <a:sym typeface="Clear Sans"/>
              </a:rPr>
              <a:t>-Label: 1:[inf, '-'], 2: [2, '1+'], 3: [2, '2+'], 4: [3, '1+'], 5: [2, '2+'], 6: [2, '3+']</a:t>
            </a:r>
          </a:p>
          <a:p>
            <a:pPr algn="l">
              <a:lnSpc>
                <a:spcPts val="3237"/>
              </a:lnSpc>
            </a:pPr>
            <a:r>
              <a:rPr lang="en-US" sz="2312">
                <a:solidFill>
                  <a:srgbClr val="FFFFFF"/>
                </a:solidFill>
                <a:latin typeface="Clear Sans"/>
                <a:ea typeface="Clear Sans"/>
                <a:cs typeface="Clear Sans"/>
                <a:sym typeface="Clear Sans"/>
              </a:rPr>
              <a:t>-Khi label của sink đã được gán nhãn thì ta sẽ gán giá trị ngược về từ sink, phải đảm bảo được điều kiện bảo toàn luồng</a:t>
            </a:r>
          </a:p>
          <a:p>
            <a:pPr algn="ctr">
              <a:lnSpc>
                <a:spcPts val="3237"/>
              </a:lnSpc>
            </a:pPr>
            <a:endParaRPr lang="en-US" sz="2312">
              <a:solidFill>
                <a:srgbClr val="FFFFFF"/>
              </a:solidFill>
              <a:latin typeface="Clear Sans"/>
              <a:ea typeface="Clear Sans"/>
              <a:cs typeface="Clear Sans"/>
              <a:sym typeface="Clear Sans"/>
            </a:endParaRPr>
          </a:p>
        </p:txBody>
      </p:sp>
      <p:sp>
        <p:nvSpPr>
          <p:cNvPr id="6" name="TextBox 6"/>
          <p:cNvSpPr txBox="1"/>
          <p:nvPr/>
        </p:nvSpPr>
        <p:spPr>
          <a:xfrm>
            <a:off x="744529" y="5453208"/>
            <a:ext cx="8803795" cy="2957016"/>
          </a:xfrm>
          <a:prstGeom prst="rect">
            <a:avLst/>
          </a:prstGeom>
        </p:spPr>
        <p:txBody>
          <a:bodyPr lIns="0" tIns="0" rIns="0" bIns="0" rtlCol="0" anchor="t">
            <a:spAutoFit/>
          </a:bodyPr>
          <a:lstStyle/>
          <a:p>
            <a:pPr algn="l">
              <a:lnSpc>
                <a:spcPts val="3964"/>
              </a:lnSpc>
            </a:pPr>
            <a:r>
              <a:rPr lang="en-US" sz="2832">
                <a:solidFill>
                  <a:srgbClr val="FFFFFF"/>
                </a:solidFill>
                <a:latin typeface="Clear Sans"/>
                <a:ea typeface="Clear Sans"/>
                <a:cs typeface="Clear Sans"/>
                <a:sym typeface="Clear Sans"/>
              </a:rPr>
              <a:t>-Xóa tất cả nhãn trừ nhãn source và tiếp tục quá trình gán nhãn</a:t>
            </a:r>
          </a:p>
          <a:p>
            <a:pPr algn="l">
              <a:lnSpc>
                <a:spcPts val="3964"/>
              </a:lnSpc>
            </a:pPr>
            <a:r>
              <a:rPr lang="en-US" sz="2832">
                <a:solidFill>
                  <a:srgbClr val="FFFFFF"/>
                </a:solidFill>
                <a:latin typeface="Clear Sans"/>
                <a:ea typeface="Clear Sans"/>
                <a:cs typeface="Clear Sans"/>
                <a:sym typeface="Clear Sans"/>
              </a:rPr>
              <a:t>-Label: 1: [inf, '-'], 2: [1, '3-'], 3: [1, '4+'], 4: [3, '1+'], 5: [1, '2+'], 6: [1, '5+']</a:t>
            </a:r>
          </a:p>
          <a:p>
            <a:pPr algn="l">
              <a:lnSpc>
                <a:spcPts val="3964"/>
              </a:lnSpc>
            </a:pPr>
            <a:r>
              <a:rPr lang="en-US" sz="2832">
                <a:solidFill>
                  <a:srgbClr val="FFFFFF"/>
                </a:solidFill>
                <a:latin typeface="Clear Sans"/>
                <a:ea typeface="Clear Sans"/>
                <a:cs typeface="Clear Sans"/>
                <a:sym typeface="Clear Sans"/>
              </a:rPr>
              <a:t>-Gán giá trị ngược về.</a:t>
            </a:r>
          </a:p>
          <a:p>
            <a:pPr algn="l">
              <a:lnSpc>
                <a:spcPts val="3964"/>
              </a:lnSpc>
            </a:pPr>
            <a:endParaRPr lang="en-US" sz="2832">
              <a:solidFill>
                <a:srgbClr val="FFFFFF"/>
              </a:solidFill>
              <a:latin typeface="Clear Sans"/>
              <a:ea typeface="Clear Sans"/>
              <a:cs typeface="Clear Sans"/>
              <a:sym typeface="Clear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4942449" y="0"/>
            <a:ext cx="2742132" cy="2248548"/>
          </a:xfrm>
          <a:custGeom>
            <a:avLst/>
            <a:gdLst/>
            <a:ahLst/>
            <a:cxnLst/>
            <a:rect l="l" t="t" r="r" b="b"/>
            <a:pathLst>
              <a:path w="2742132" h="2248548">
                <a:moveTo>
                  <a:pt x="0" y="0"/>
                </a:moveTo>
                <a:lnTo>
                  <a:pt x="2742133" y="0"/>
                </a:lnTo>
                <a:lnTo>
                  <a:pt x="2742133" y="2248548"/>
                </a:lnTo>
                <a:lnTo>
                  <a:pt x="0" y="224854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14658811" y="2541938"/>
            <a:ext cx="3629189" cy="3233277"/>
          </a:xfrm>
          <a:custGeom>
            <a:avLst/>
            <a:gdLst/>
            <a:ahLst/>
            <a:cxnLst/>
            <a:rect l="l" t="t" r="r" b="b"/>
            <a:pathLst>
              <a:path w="3629189" h="3233277">
                <a:moveTo>
                  <a:pt x="0" y="0"/>
                </a:moveTo>
                <a:lnTo>
                  <a:pt x="3629189" y="0"/>
                </a:lnTo>
                <a:lnTo>
                  <a:pt x="3629189" y="3233278"/>
                </a:lnTo>
                <a:lnTo>
                  <a:pt x="0" y="323327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TextBox 4"/>
          <p:cNvSpPr txBox="1"/>
          <p:nvPr/>
        </p:nvSpPr>
        <p:spPr>
          <a:xfrm>
            <a:off x="883628" y="696760"/>
            <a:ext cx="6539706" cy="905087"/>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2.6 Network cut</a:t>
            </a:r>
          </a:p>
        </p:txBody>
      </p:sp>
      <p:sp>
        <p:nvSpPr>
          <p:cNvPr id="5" name="TextBox 5"/>
          <p:cNvSpPr txBox="1"/>
          <p:nvPr/>
        </p:nvSpPr>
        <p:spPr>
          <a:xfrm>
            <a:off x="1028700" y="1518250"/>
            <a:ext cx="13102156" cy="8148539"/>
          </a:xfrm>
          <a:prstGeom prst="rect">
            <a:avLst/>
          </a:prstGeom>
        </p:spPr>
        <p:txBody>
          <a:bodyPr lIns="0" tIns="0" rIns="0" bIns="0" rtlCol="0" anchor="t">
            <a:spAutoFit/>
          </a:bodyPr>
          <a:lstStyle/>
          <a:p>
            <a:pPr algn="l">
              <a:lnSpc>
                <a:spcPts val="4992"/>
              </a:lnSpc>
            </a:pPr>
            <a:r>
              <a:rPr lang="en-US" sz="3566" dirty="0">
                <a:solidFill>
                  <a:srgbClr val="000000"/>
                </a:solidFill>
                <a:latin typeface="Clear Sans"/>
                <a:ea typeface="Clear Sans"/>
                <a:cs typeface="Clear Sans"/>
                <a:sym typeface="Clear Sans"/>
              </a:rPr>
              <a:t>-</a:t>
            </a:r>
            <a:r>
              <a:rPr lang="en-US" sz="3566" b="1" dirty="0">
                <a:solidFill>
                  <a:srgbClr val="000000"/>
                </a:solidFill>
                <a:latin typeface="Clear Sans Bold"/>
                <a:ea typeface="Clear Sans Bold"/>
                <a:cs typeface="Clear Sans Bold"/>
                <a:sym typeface="Clear Sans Bold"/>
              </a:rPr>
              <a:t>Cut:</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Một</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phép</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cắt</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được</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tạo</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ra</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bằng</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cách</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phân</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vùng</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các</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đỉnh</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của</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mạng</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thành</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một</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tập</a:t>
            </a:r>
            <a:r>
              <a:rPr lang="en-US" sz="3566" dirty="0">
                <a:solidFill>
                  <a:srgbClr val="000000"/>
                </a:solidFill>
                <a:latin typeface="Clear Sans"/>
                <a:ea typeface="Clear Sans"/>
                <a:cs typeface="Clear Sans"/>
                <a:sym typeface="Clear Sans"/>
              </a:rPr>
              <a:t> con X </a:t>
            </a:r>
            <a:r>
              <a:rPr lang="en-US" sz="3566" dirty="0" err="1">
                <a:solidFill>
                  <a:srgbClr val="000000"/>
                </a:solidFill>
                <a:latin typeface="Clear Sans"/>
                <a:ea typeface="Clear Sans"/>
                <a:cs typeface="Clear Sans"/>
                <a:sym typeface="Clear Sans"/>
              </a:rPr>
              <a:t>chứa</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nguồn</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và</a:t>
            </a:r>
            <a:r>
              <a:rPr lang="en-US" sz="3566" dirty="0">
                <a:solidFill>
                  <a:srgbClr val="000000"/>
                </a:solidFill>
                <a:latin typeface="Clear Sans"/>
                <a:ea typeface="Clear Sans"/>
                <a:cs typeface="Clear Sans"/>
                <a:sym typeface="Clear Sans"/>
              </a:rPr>
              <a:t> X, X¯ </a:t>
            </a:r>
            <a:r>
              <a:rPr lang="en-US" sz="3566" dirty="0" err="1">
                <a:solidFill>
                  <a:srgbClr val="000000"/>
                </a:solidFill>
                <a:latin typeface="Clear Sans"/>
                <a:ea typeface="Clear Sans"/>
                <a:cs typeface="Clear Sans"/>
                <a:sym typeface="Clear Sans"/>
              </a:rPr>
              <a:t>là</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phần</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bù</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của</a:t>
            </a:r>
            <a:r>
              <a:rPr lang="en-US" sz="3566" dirty="0">
                <a:solidFill>
                  <a:srgbClr val="000000"/>
                </a:solidFill>
                <a:latin typeface="Clear Sans"/>
                <a:ea typeface="Clear Sans"/>
                <a:cs typeface="Clear Sans"/>
                <a:sym typeface="Clear Sans"/>
              </a:rPr>
              <a:t> X. </a:t>
            </a:r>
            <a:r>
              <a:rPr lang="en-US" sz="3566" dirty="0" err="1">
                <a:solidFill>
                  <a:srgbClr val="000000"/>
                </a:solidFill>
                <a:latin typeface="Clear Sans"/>
                <a:ea typeface="Clear Sans"/>
                <a:cs typeface="Clear Sans"/>
                <a:sym typeface="Clear Sans"/>
              </a:rPr>
              <a:t>Chứa</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phần</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chìm</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là</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tập</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hợp</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tất</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cả</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các</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cạnh</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có</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đuôi</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trong</a:t>
            </a:r>
            <a:r>
              <a:rPr lang="en-US" sz="3566" dirty="0">
                <a:solidFill>
                  <a:srgbClr val="000000"/>
                </a:solidFill>
                <a:latin typeface="Clear Sans"/>
                <a:ea typeface="Clear Sans"/>
                <a:cs typeface="Clear Sans"/>
                <a:sym typeface="Clear Sans"/>
              </a:rPr>
              <a:t> X </a:t>
            </a:r>
            <a:r>
              <a:rPr lang="en-US" sz="3566" dirty="0" err="1">
                <a:solidFill>
                  <a:srgbClr val="000000"/>
                </a:solidFill>
                <a:latin typeface="Clear Sans"/>
                <a:ea typeface="Clear Sans"/>
                <a:cs typeface="Clear Sans"/>
                <a:sym typeface="Clear Sans"/>
              </a:rPr>
              <a:t>và</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đầu</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trong</a:t>
            </a:r>
            <a:r>
              <a:rPr lang="en-US" sz="3566" dirty="0">
                <a:solidFill>
                  <a:srgbClr val="000000"/>
                </a:solidFill>
                <a:latin typeface="Clear Sans"/>
                <a:ea typeface="Clear Sans"/>
                <a:cs typeface="Clear Sans"/>
                <a:sym typeface="Clear Sans"/>
              </a:rPr>
              <a:t> X¯, </a:t>
            </a:r>
            <a:r>
              <a:rPr lang="en-US" sz="3566" dirty="0" err="1">
                <a:solidFill>
                  <a:srgbClr val="000000"/>
                </a:solidFill>
                <a:latin typeface="Clear Sans"/>
                <a:ea typeface="Clear Sans"/>
                <a:cs typeface="Clear Sans"/>
                <a:sym typeface="Clear Sans"/>
              </a:rPr>
              <a:t>tập</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hợp</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này</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được</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gọi</a:t>
            </a:r>
            <a:r>
              <a:rPr lang="en-US" sz="3566" dirty="0">
                <a:solidFill>
                  <a:srgbClr val="000000"/>
                </a:solidFill>
                <a:latin typeface="Clear Sans"/>
                <a:ea typeface="Clear Sans"/>
                <a:cs typeface="Clear Sans"/>
                <a:sym typeface="Clear Sans"/>
              </a:rPr>
              <a:t> là C(X, X¯), </a:t>
            </a:r>
            <a:r>
              <a:rPr lang="en-US" sz="3566" dirty="0" err="1">
                <a:solidFill>
                  <a:srgbClr val="000000"/>
                </a:solidFill>
                <a:latin typeface="Clear Sans"/>
                <a:ea typeface="Clear Sans"/>
                <a:cs typeface="Clear Sans"/>
                <a:sym typeface="Clear Sans"/>
              </a:rPr>
              <a:t>sau</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khi</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bo</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đi</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các</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cạnh</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của</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đô</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thi</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trong</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tập</a:t>
            </a:r>
            <a:r>
              <a:rPr lang="en-US" sz="3566" dirty="0">
                <a:solidFill>
                  <a:srgbClr val="000000"/>
                </a:solidFill>
                <a:latin typeface="Clear Sans"/>
                <a:ea typeface="Clear Sans"/>
                <a:cs typeface="Clear Sans"/>
                <a:sym typeface="Clear Sans"/>
              </a:rPr>
              <a:t> C </a:t>
            </a:r>
            <a:r>
              <a:rPr lang="en-US" sz="3566" dirty="0" err="1">
                <a:solidFill>
                  <a:srgbClr val="000000"/>
                </a:solidFill>
                <a:latin typeface="Clear Sans"/>
                <a:ea typeface="Clear Sans"/>
                <a:cs typeface="Clear Sans"/>
                <a:sym typeface="Clear Sans"/>
              </a:rPr>
              <a:t>thi</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sẽ</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không</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còn</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đường</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đi</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nào</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từ</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nguồn</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đến</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đích</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trong</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đồ</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thị</a:t>
            </a:r>
            <a:r>
              <a:rPr lang="en-US" sz="3566" dirty="0">
                <a:solidFill>
                  <a:srgbClr val="000000"/>
                </a:solidFill>
                <a:latin typeface="Clear Sans"/>
                <a:ea typeface="Clear Sans"/>
                <a:cs typeface="Clear Sans"/>
                <a:sym typeface="Clear Sans"/>
              </a:rPr>
              <a:t>.</a:t>
            </a:r>
          </a:p>
          <a:p>
            <a:pPr algn="l">
              <a:lnSpc>
                <a:spcPts val="4992"/>
              </a:lnSpc>
            </a:pPr>
            <a:r>
              <a:rPr lang="en-US" sz="3566" dirty="0">
                <a:solidFill>
                  <a:srgbClr val="000000"/>
                </a:solidFill>
                <a:latin typeface="Clear Sans"/>
                <a:ea typeface="Clear Sans"/>
                <a:cs typeface="Clear Sans"/>
                <a:sym typeface="Clear Sans"/>
              </a:rPr>
              <a:t>-</a:t>
            </a:r>
            <a:r>
              <a:rPr lang="en-US" sz="3566" b="1" dirty="0">
                <a:solidFill>
                  <a:srgbClr val="000000"/>
                </a:solidFill>
                <a:latin typeface="Clear Sans Bold"/>
                <a:ea typeface="Clear Sans Bold"/>
                <a:cs typeface="Clear Sans Bold"/>
                <a:sym typeface="Clear Sans Bold"/>
              </a:rPr>
              <a:t>Minimum cut</a:t>
            </a:r>
            <a:r>
              <a:rPr lang="en-US" sz="3566" dirty="0">
                <a:solidFill>
                  <a:srgbClr val="000000"/>
                </a:solidFill>
                <a:latin typeface="Clear Sans"/>
                <a:ea typeface="Clear Sans"/>
                <a:cs typeface="Clear Sans"/>
                <a:sym typeface="Clear Sans"/>
              </a:rPr>
              <a:t>: do </a:t>
            </a:r>
            <a:r>
              <a:rPr lang="en-US" sz="3566" dirty="0" err="1">
                <a:solidFill>
                  <a:srgbClr val="000000"/>
                </a:solidFill>
                <a:latin typeface="Clear Sans"/>
                <a:ea typeface="Clear Sans"/>
                <a:cs typeface="Clear Sans"/>
                <a:sym typeface="Clear Sans"/>
              </a:rPr>
              <a:t>tồn</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tại</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rất</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nhiều</a:t>
            </a:r>
            <a:r>
              <a:rPr lang="en-US" sz="3566" dirty="0">
                <a:solidFill>
                  <a:srgbClr val="000000"/>
                </a:solidFill>
                <a:latin typeface="Clear Sans"/>
                <a:ea typeface="Clear Sans"/>
                <a:cs typeface="Clear Sans"/>
                <a:sym typeface="Clear Sans"/>
              </a:rPr>
              <a:t> cut </a:t>
            </a:r>
            <a:r>
              <a:rPr lang="en-US" sz="3566" dirty="0" err="1">
                <a:solidFill>
                  <a:srgbClr val="000000"/>
                </a:solidFill>
                <a:latin typeface="Clear Sans"/>
                <a:ea typeface="Clear Sans"/>
                <a:cs typeface="Clear Sans"/>
                <a:sym typeface="Clear Sans"/>
              </a:rPr>
              <a:t>nên</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luôn</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tồn</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tại</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một</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vết</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cắt</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tối</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thiểu</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tức</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là</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một</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vết</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cắt</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có</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khả</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năng</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nhỏ</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nhất</a:t>
            </a:r>
            <a:r>
              <a:rPr lang="en-US" sz="3566" dirty="0">
                <a:solidFill>
                  <a:srgbClr val="000000"/>
                </a:solidFill>
                <a:latin typeface="Clear Sans"/>
                <a:ea typeface="Clear Sans"/>
                <a:cs typeface="Clear Sans"/>
                <a:sym typeface="Clear Sans"/>
              </a:rPr>
              <a:t>.</a:t>
            </a:r>
          </a:p>
          <a:p>
            <a:pPr algn="l">
              <a:lnSpc>
                <a:spcPts val="4992"/>
              </a:lnSpc>
            </a:pPr>
            <a:r>
              <a:rPr lang="en-US" sz="3566" dirty="0">
                <a:solidFill>
                  <a:srgbClr val="000000"/>
                </a:solidFill>
                <a:latin typeface="Clear Sans"/>
                <a:ea typeface="Clear Sans"/>
                <a:cs typeface="Clear Sans"/>
                <a:sym typeface="Clear Sans"/>
              </a:rPr>
              <a:t>-</a:t>
            </a:r>
            <a:r>
              <a:rPr lang="en-US" sz="3566" b="1" dirty="0">
                <a:solidFill>
                  <a:srgbClr val="000000"/>
                </a:solidFill>
                <a:latin typeface="Clear Sans Bold"/>
                <a:ea typeface="Clear Sans Bold"/>
                <a:cs typeface="Clear Sans Bold"/>
                <a:sym typeface="Clear Sans Bold"/>
              </a:rPr>
              <a:t>Max-Flow Min-Cut Theorem</a:t>
            </a:r>
            <a:r>
              <a:rPr lang="en-US" sz="3566" dirty="0">
                <a:solidFill>
                  <a:srgbClr val="000000"/>
                </a:solidFill>
                <a:latin typeface="Clear Sans"/>
                <a:ea typeface="Clear Sans"/>
                <a:cs typeface="Clear Sans"/>
                <a:sym typeface="Clear Sans"/>
              </a:rPr>
              <a:t>: The value of a maximum flow in a network is equal to the capacity of its minimum cut (</a:t>
            </a:r>
            <a:r>
              <a:rPr lang="en-US" sz="3566" dirty="0" err="1">
                <a:solidFill>
                  <a:srgbClr val="000000"/>
                </a:solidFill>
                <a:latin typeface="Clear Sans"/>
                <a:ea typeface="Clear Sans"/>
                <a:cs typeface="Clear Sans"/>
                <a:sym typeface="Clear Sans"/>
              </a:rPr>
              <a:t>giá</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trị</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của</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luồng</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cực</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đại</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trong</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mạng</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bằng</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với</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khả</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năng</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cắt</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cực</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tiểu</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của</a:t>
            </a:r>
            <a:r>
              <a:rPr lang="en-US" sz="3566" dirty="0">
                <a:solidFill>
                  <a:srgbClr val="000000"/>
                </a:solidFill>
                <a:latin typeface="Clear Sans"/>
                <a:ea typeface="Clear Sans"/>
                <a:cs typeface="Clear Sans"/>
                <a:sym typeface="Clear Sans"/>
              </a:rPr>
              <a:t> </a:t>
            </a:r>
            <a:r>
              <a:rPr lang="en-US" sz="3566" dirty="0" err="1">
                <a:solidFill>
                  <a:srgbClr val="000000"/>
                </a:solidFill>
                <a:latin typeface="Clear Sans"/>
                <a:ea typeface="Clear Sans"/>
                <a:cs typeface="Clear Sans"/>
                <a:sym typeface="Clear Sans"/>
              </a:rPr>
              <a:t>nó</a:t>
            </a:r>
            <a:r>
              <a:rPr lang="en-US" sz="3566" dirty="0">
                <a:solidFill>
                  <a:srgbClr val="000000"/>
                </a:solidFill>
                <a:latin typeface="Clear Sans"/>
                <a:ea typeface="Clear Sans"/>
                <a:cs typeface="Clear Sans"/>
                <a:sym typeface="Clear Sans"/>
              </a:rPr>
              <a:t>).</a:t>
            </a:r>
          </a:p>
          <a:p>
            <a:pPr algn="l">
              <a:lnSpc>
                <a:spcPts val="4992"/>
              </a:lnSpc>
            </a:pPr>
            <a:endParaRPr lang="en-US" sz="3566" dirty="0">
              <a:solidFill>
                <a:srgbClr val="000000"/>
              </a:solidFill>
              <a:latin typeface="Clear Sans"/>
              <a:ea typeface="Clear Sans"/>
              <a:cs typeface="Clear Sans"/>
              <a:sym typeface="Clear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3022251" y="2208367"/>
            <a:ext cx="2204984" cy="1355063"/>
          </a:xfrm>
          <a:custGeom>
            <a:avLst/>
            <a:gdLst/>
            <a:ahLst/>
            <a:cxnLst/>
            <a:rect l="l" t="t" r="r" b="b"/>
            <a:pathLst>
              <a:path w="2204984" h="1355063">
                <a:moveTo>
                  <a:pt x="0" y="0"/>
                </a:moveTo>
                <a:lnTo>
                  <a:pt x="2204984" y="0"/>
                </a:lnTo>
                <a:lnTo>
                  <a:pt x="2204984" y="1355062"/>
                </a:lnTo>
                <a:lnTo>
                  <a:pt x="0" y="135506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2598573" y="5932030"/>
            <a:ext cx="4799308" cy="3429323"/>
          </a:xfrm>
          <a:custGeom>
            <a:avLst/>
            <a:gdLst/>
            <a:ahLst/>
            <a:cxnLst/>
            <a:rect l="l" t="t" r="r" b="b"/>
            <a:pathLst>
              <a:path w="4799308" h="3429323">
                <a:moveTo>
                  <a:pt x="0" y="0"/>
                </a:moveTo>
                <a:lnTo>
                  <a:pt x="4799308" y="0"/>
                </a:lnTo>
                <a:lnTo>
                  <a:pt x="4799308" y="3429324"/>
                </a:lnTo>
                <a:lnTo>
                  <a:pt x="0" y="3429324"/>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2918784" y="-937159"/>
            <a:ext cx="1228898" cy="2660999"/>
          </a:xfrm>
          <a:custGeom>
            <a:avLst/>
            <a:gdLst/>
            <a:ahLst/>
            <a:cxnLst/>
            <a:rect l="l" t="t" r="r" b="b"/>
            <a:pathLst>
              <a:path w="1228898" h="2660999">
                <a:moveTo>
                  <a:pt x="0" y="0"/>
                </a:moveTo>
                <a:lnTo>
                  <a:pt x="1228898" y="0"/>
                </a:lnTo>
                <a:lnTo>
                  <a:pt x="1228898" y="2660999"/>
                </a:lnTo>
                <a:lnTo>
                  <a:pt x="0" y="2660999"/>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4758279" y="-572842"/>
            <a:ext cx="3088136" cy="2532272"/>
          </a:xfrm>
          <a:custGeom>
            <a:avLst/>
            <a:gdLst/>
            <a:ahLst/>
            <a:cxnLst/>
            <a:rect l="l" t="t" r="r" b="b"/>
            <a:pathLst>
              <a:path w="3088136" h="2532272">
                <a:moveTo>
                  <a:pt x="0" y="0"/>
                </a:moveTo>
                <a:lnTo>
                  <a:pt x="3088136" y="0"/>
                </a:lnTo>
                <a:lnTo>
                  <a:pt x="3088136" y="2532272"/>
                </a:lnTo>
                <a:lnTo>
                  <a:pt x="0" y="2532272"/>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6" name="Freeform 6"/>
          <p:cNvSpPr/>
          <p:nvPr/>
        </p:nvSpPr>
        <p:spPr>
          <a:xfrm>
            <a:off x="-781687" y="-572842"/>
            <a:ext cx="2964740" cy="4046171"/>
          </a:xfrm>
          <a:custGeom>
            <a:avLst/>
            <a:gdLst/>
            <a:ahLst/>
            <a:cxnLst/>
            <a:rect l="l" t="t" r="r" b="b"/>
            <a:pathLst>
              <a:path w="2964740" h="4046171">
                <a:moveTo>
                  <a:pt x="0" y="0"/>
                </a:moveTo>
                <a:lnTo>
                  <a:pt x="2964740" y="0"/>
                </a:lnTo>
                <a:lnTo>
                  <a:pt x="2964740" y="4046171"/>
                </a:lnTo>
                <a:lnTo>
                  <a:pt x="0" y="4046171"/>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sp>
      <p:sp>
        <p:nvSpPr>
          <p:cNvPr id="7" name="Freeform 7"/>
          <p:cNvSpPr/>
          <p:nvPr/>
        </p:nvSpPr>
        <p:spPr>
          <a:xfrm flipH="1">
            <a:off x="700683" y="3563429"/>
            <a:ext cx="3831560" cy="2368601"/>
          </a:xfrm>
          <a:custGeom>
            <a:avLst/>
            <a:gdLst/>
            <a:ahLst/>
            <a:cxnLst/>
            <a:rect l="l" t="t" r="r" b="b"/>
            <a:pathLst>
              <a:path w="3831560" h="2368601">
                <a:moveTo>
                  <a:pt x="3831560" y="0"/>
                </a:moveTo>
                <a:lnTo>
                  <a:pt x="0" y="0"/>
                </a:lnTo>
                <a:lnTo>
                  <a:pt x="0" y="2368601"/>
                </a:lnTo>
                <a:lnTo>
                  <a:pt x="3831560" y="2368601"/>
                </a:lnTo>
                <a:lnTo>
                  <a:pt x="3831560" y="0"/>
                </a:lnTo>
                <a:close/>
              </a:path>
            </a:pathLst>
          </a:custGeom>
          <a:blipFill>
            <a:blip r:embed="rId12">
              <a:extLst>
                <a:ext uri="{96DAC541-7B7A-43D3-8B79-37D633B846F1}">
                  <asvg:svgBlip xmlns:asvg="http://schemas.microsoft.com/office/drawing/2016/SVG/main" xmlns="" r:embed="rId13"/>
                </a:ext>
              </a:extLst>
            </a:blip>
            <a:stretch>
              <a:fillRect/>
            </a:stretch>
          </a:blipFill>
        </p:spPr>
      </p:sp>
      <p:sp>
        <p:nvSpPr>
          <p:cNvPr id="8" name="TextBox 8"/>
          <p:cNvSpPr txBox="1"/>
          <p:nvPr/>
        </p:nvSpPr>
        <p:spPr>
          <a:xfrm>
            <a:off x="5227235" y="4274503"/>
            <a:ext cx="12304511" cy="1566544"/>
          </a:xfrm>
          <a:prstGeom prst="rect">
            <a:avLst/>
          </a:prstGeom>
        </p:spPr>
        <p:txBody>
          <a:bodyPr lIns="0" tIns="0" rIns="0" bIns="0" rtlCol="0" anchor="t">
            <a:spAutoFit/>
          </a:bodyPr>
          <a:lstStyle/>
          <a:p>
            <a:pPr algn="ctr">
              <a:lnSpc>
                <a:spcPts val="12880"/>
              </a:lnSpc>
            </a:pPr>
            <a:r>
              <a:rPr lang="en-US" sz="9200" b="1">
                <a:solidFill>
                  <a:srgbClr val="FFFFFF"/>
                </a:solidFill>
                <a:latin typeface="Noto Sans Bold"/>
                <a:ea typeface="Noto Sans Bold"/>
                <a:cs typeface="Noto Sans Bold"/>
                <a:sym typeface="Noto Sans Bold"/>
              </a:rPr>
              <a:t>Thanks for watching</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grpSp>
        <p:nvGrpSpPr>
          <p:cNvPr id="2" name="Group 2"/>
          <p:cNvGrpSpPr/>
          <p:nvPr/>
        </p:nvGrpSpPr>
        <p:grpSpPr>
          <a:xfrm>
            <a:off x="1309758" y="1817226"/>
            <a:ext cx="6060519" cy="6652549"/>
            <a:chOff x="0" y="0"/>
            <a:chExt cx="8080692" cy="8870065"/>
          </a:xfrm>
        </p:grpSpPr>
        <p:sp>
          <p:nvSpPr>
            <p:cNvPr id="3" name="Freeform 3"/>
            <p:cNvSpPr/>
            <p:nvPr/>
          </p:nvSpPr>
          <p:spPr>
            <a:xfrm>
              <a:off x="0" y="0"/>
              <a:ext cx="5166060" cy="6830128"/>
            </a:xfrm>
            <a:custGeom>
              <a:avLst/>
              <a:gdLst/>
              <a:ahLst/>
              <a:cxnLst/>
              <a:rect l="l" t="t" r="r" b="b"/>
              <a:pathLst>
                <a:path w="5166060" h="6830128">
                  <a:moveTo>
                    <a:pt x="0" y="0"/>
                  </a:moveTo>
                  <a:lnTo>
                    <a:pt x="5166060" y="0"/>
                  </a:lnTo>
                  <a:lnTo>
                    <a:pt x="5166060" y="6830128"/>
                  </a:lnTo>
                  <a:lnTo>
                    <a:pt x="0" y="6830128"/>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4" name="Freeform 4"/>
            <p:cNvSpPr/>
            <p:nvPr/>
          </p:nvSpPr>
          <p:spPr>
            <a:xfrm>
              <a:off x="1428290" y="1054304"/>
              <a:ext cx="5166060" cy="6830128"/>
            </a:xfrm>
            <a:custGeom>
              <a:avLst/>
              <a:gdLst/>
              <a:ahLst/>
              <a:cxnLst/>
              <a:rect l="l" t="t" r="r" b="b"/>
              <a:pathLst>
                <a:path w="5166060" h="6830128">
                  <a:moveTo>
                    <a:pt x="0" y="0"/>
                  </a:moveTo>
                  <a:lnTo>
                    <a:pt x="5166060" y="0"/>
                  </a:lnTo>
                  <a:lnTo>
                    <a:pt x="5166060" y="6830128"/>
                  </a:lnTo>
                  <a:lnTo>
                    <a:pt x="0" y="683012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5" name="Freeform 5"/>
            <p:cNvSpPr/>
            <p:nvPr/>
          </p:nvSpPr>
          <p:spPr>
            <a:xfrm>
              <a:off x="2914631" y="2039937"/>
              <a:ext cx="5166060" cy="6830128"/>
            </a:xfrm>
            <a:custGeom>
              <a:avLst/>
              <a:gdLst/>
              <a:ahLst/>
              <a:cxnLst/>
              <a:rect l="l" t="t" r="r" b="b"/>
              <a:pathLst>
                <a:path w="5166060" h="6830128">
                  <a:moveTo>
                    <a:pt x="0" y="0"/>
                  </a:moveTo>
                  <a:lnTo>
                    <a:pt x="5166061" y="0"/>
                  </a:lnTo>
                  <a:lnTo>
                    <a:pt x="5166061" y="6830128"/>
                  </a:lnTo>
                  <a:lnTo>
                    <a:pt x="0" y="6830128"/>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grpSp>
      <p:grpSp>
        <p:nvGrpSpPr>
          <p:cNvPr id="6" name="Group 6"/>
          <p:cNvGrpSpPr/>
          <p:nvPr/>
        </p:nvGrpSpPr>
        <p:grpSpPr>
          <a:xfrm>
            <a:off x="0" y="9427634"/>
            <a:ext cx="18288000" cy="859366"/>
            <a:chOff x="0" y="0"/>
            <a:chExt cx="13796730" cy="648318"/>
          </a:xfrm>
        </p:grpSpPr>
        <p:sp>
          <p:nvSpPr>
            <p:cNvPr id="7" name="Freeform 7"/>
            <p:cNvSpPr/>
            <p:nvPr/>
          </p:nvSpPr>
          <p:spPr>
            <a:xfrm>
              <a:off x="0" y="0"/>
              <a:ext cx="13796730" cy="648318"/>
            </a:xfrm>
            <a:custGeom>
              <a:avLst/>
              <a:gdLst/>
              <a:ahLst/>
              <a:cxnLst/>
              <a:rect l="l" t="t" r="r" b="b"/>
              <a:pathLst>
                <a:path w="13796730" h="648318">
                  <a:moveTo>
                    <a:pt x="0" y="0"/>
                  </a:moveTo>
                  <a:lnTo>
                    <a:pt x="13796730" y="0"/>
                  </a:lnTo>
                  <a:lnTo>
                    <a:pt x="13796730" y="648318"/>
                  </a:lnTo>
                  <a:lnTo>
                    <a:pt x="0" y="648318"/>
                  </a:lnTo>
                  <a:close/>
                </a:path>
              </a:pathLst>
            </a:custGeom>
            <a:solidFill>
              <a:srgbClr val="FEFEFE"/>
            </a:solidFill>
            <a:ln cap="sq">
              <a:noFill/>
              <a:prstDash val="solid"/>
              <a:miter/>
            </a:ln>
          </p:spPr>
        </p:sp>
        <p:sp>
          <p:nvSpPr>
            <p:cNvPr id="8" name="TextBox 8"/>
            <p:cNvSpPr txBox="1"/>
            <p:nvPr/>
          </p:nvSpPr>
          <p:spPr>
            <a:xfrm>
              <a:off x="0" y="-28575"/>
              <a:ext cx="13796730" cy="676893"/>
            </a:xfrm>
            <a:prstGeom prst="rect">
              <a:avLst/>
            </a:prstGeom>
          </p:spPr>
          <p:txBody>
            <a:bodyPr lIns="127000" tIns="127000" rIns="127000" bIns="127000" rtlCol="0" anchor="ctr"/>
            <a:lstStyle/>
            <a:p>
              <a:pPr algn="ctr">
                <a:lnSpc>
                  <a:spcPts val="2100"/>
                </a:lnSpc>
              </a:pPr>
              <a:r>
                <a:rPr lang="en-US" sz="1500" b="1">
                  <a:solidFill>
                    <a:srgbClr val="2B4B82"/>
                  </a:solidFill>
                  <a:latin typeface="Clear Sans Medium"/>
                  <a:ea typeface="Clear Sans Medium"/>
                  <a:cs typeface="Clear Sans Medium"/>
                  <a:sym typeface="Clear Sans Medium"/>
                </a:rPr>
                <a:t>Tip:</a:t>
              </a:r>
              <a:r>
                <a:rPr lang="en-US" sz="1500">
                  <a:solidFill>
                    <a:srgbClr val="2B4B82"/>
                  </a:solidFill>
                  <a:latin typeface="Clear Sans"/>
                  <a:ea typeface="Clear Sans"/>
                  <a:cs typeface="Clear Sans"/>
                  <a:sym typeface="Clear Sans"/>
                </a:rPr>
                <a:t> Use links to go to a different page inside your presentation. </a:t>
              </a:r>
            </a:p>
            <a:p>
              <a:pPr algn="ctr">
                <a:lnSpc>
                  <a:spcPts val="2100"/>
                </a:lnSpc>
              </a:pPr>
              <a:r>
                <a:rPr lang="en-US" sz="1500" b="1">
                  <a:solidFill>
                    <a:srgbClr val="2B4B82"/>
                  </a:solidFill>
                  <a:latin typeface="Clear Sans Medium"/>
                  <a:ea typeface="Clear Sans Medium"/>
                  <a:cs typeface="Clear Sans Medium"/>
                  <a:sym typeface="Clear Sans Medium"/>
                </a:rPr>
                <a:t>How: </a:t>
              </a:r>
              <a:r>
                <a:rPr lang="en-US" sz="1500">
                  <a:solidFill>
                    <a:srgbClr val="2B4B82"/>
                  </a:solidFill>
                  <a:latin typeface="Clear Sans"/>
                  <a:ea typeface="Clear Sans"/>
                  <a:cs typeface="Clear Sans"/>
                  <a:sym typeface="Clear Sans"/>
                </a:rPr>
                <a:t>Highlight text, click on the link symbol on the toolbar, and select the page in your presentation you want to connect.</a:t>
              </a:r>
            </a:p>
          </p:txBody>
        </p:sp>
      </p:grpSp>
      <p:sp>
        <p:nvSpPr>
          <p:cNvPr id="9" name="TextBox 9"/>
          <p:cNvSpPr txBox="1"/>
          <p:nvPr/>
        </p:nvSpPr>
        <p:spPr>
          <a:xfrm>
            <a:off x="6111821" y="629603"/>
            <a:ext cx="12013010" cy="883920"/>
          </a:xfrm>
          <a:prstGeom prst="rect">
            <a:avLst/>
          </a:prstGeom>
        </p:spPr>
        <p:txBody>
          <a:bodyPr lIns="0" tIns="0" rIns="0" bIns="0" rtlCol="0" anchor="t">
            <a:spAutoFit/>
          </a:bodyPr>
          <a:lstStyle/>
          <a:p>
            <a:pPr algn="ctr">
              <a:lnSpc>
                <a:spcPts val="6719"/>
              </a:lnSpc>
              <a:spcBef>
                <a:spcPct val="0"/>
              </a:spcBef>
            </a:pPr>
            <a:r>
              <a:rPr lang="en-US" sz="6399" b="1">
                <a:solidFill>
                  <a:srgbClr val="F7B4A7"/>
                </a:solidFill>
                <a:latin typeface="Clear Sans Bold"/>
                <a:ea typeface="Clear Sans Bold"/>
                <a:cs typeface="Clear Sans Bold"/>
                <a:sym typeface="Clear Sans Bold"/>
              </a:rPr>
              <a:t>Bài thuyết trình này gồm 2 phần</a:t>
            </a:r>
          </a:p>
        </p:txBody>
      </p:sp>
      <p:sp>
        <p:nvSpPr>
          <p:cNvPr id="10" name="TextBox 10"/>
          <p:cNvSpPr txBox="1"/>
          <p:nvPr/>
        </p:nvSpPr>
        <p:spPr>
          <a:xfrm>
            <a:off x="7518933" y="2551570"/>
            <a:ext cx="8680626" cy="712470"/>
          </a:xfrm>
          <a:prstGeom prst="rect">
            <a:avLst/>
          </a:prstGeom>
        </p:spPr>
        <p:txBody>
          <a:bodyPr lIns="0" tIns="0" rIns="0" bIns="0" rtlCol="0" anchor="t">
            <a:spAutoFit/>
          </a:bodyPr>
          <a:lstStyle/>
          <a:p>
            <a:pPr algn="ctr">
              <a:lnSpc>
                <a:spcPts val="5880"/>
              </a:lnSpc>
            </a:pPr>
            <a:r>
              <a:rPr lang="en-US" sz="4200" b="1">
                <a:solidFill>
                  <a:srgbClr val="F7B4A7"/>
                </a:solidFill>
                <a:latin typeface="Noto Sans Bold"/>
                <a:ea typeface="Noto Sans Bold"/>
                <a:cs typeface="Noto Sans Bold"/>
                <a:sym typeface="Noto Sans Bold"/>
              </a:rPr>
              <a:t>Phần 1: bài toán Coin-row </a:t>
            </a:r>
          </a:p>
        </p:txBody>
      </p:sp>
      <p:sp>
        <p:nvSpPr>
          <p:cNvPr id="11" name="TextBox 11"/>
          <p:cNvSpPr txBox="1"/>
          <p:nvPr/>
        </p:nvSpPr>
        <p:spPr>
          <a:xfrm>
            <a:off x="8014399" y="3999886"/>
            <a:ext cx="8781839" cy="575310"/>
          </a:xfrm>
          <a:prstGeom prst="rect">
            <a:avLst/>
          </a:prstGeom>
        </p:spPr>
        <p:txBody>
          <a:bodyPr lIns="0" tIns="0" rIns="0" bIns="0" rtlCol="0" anchor="t">
            <a:spAutoFit/>
          </a:bodyPr>
          <a:lstStyle/>
          <a:p>
            <a:pPr algn="ctr">
              <a:lnSpc>
                <a:spcPts val="4410"/>
              </a:lnSpc>
              <a:spcBef>
                <a:spcPct val="0"/>
              </a:spcBef>
            </a:pPr>
            <a:r>
              <a:rPr lang="en-US" sz="4200" b="1">
                <a:solidFill>
                  <a:srgbClr val="F7B4A7"/>
                </a:solidFill>
                <a:latin typeface="Clear Sans Bold"/>
                <a:ea typeface="Clear Sans Bold"/>
                <a:cs typeface="Clear Sans Bold"/>
                <a:sym typeface="Clear Sans Bold"/>
              </a:rPr>
              <a:t>Phần 2: bài toán Maximum-Flow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1876152" y="3086100"/>
            <a:ext cx="5131837" cy="4114800"/>
          </a:xfrm>
          <a:custGeom>
            <a:avLst/>
            <a:gdLst/>
            <a:ahLst/>
            <a:cxnLst/>
            <a:rect l="l" t="t" r="r" b="b"/>
            <a:pathLst>
              <a:path w="5131837" h="4114800">
                <a:moveTo>
                  <a:pt x="0" y="0"/>
                </a:moveTo>
                <a:lnTo>
                  <a:pt x="5131837" y="0"/>
                </a:lnTo>
                <a:lnTo>
                  <a:pt x="5131837"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TextBox 3"/>
          <p:cNvSpPr txBox="1"/>
          <p:nvPr/>
        </p:nvSpPr>
        <p:spPr>
          <a:xfrm>
            <a:off x="1028700" y="1114425"/>
            <a:ext cx="9756246" cy="883920"/>
          </a:xfrm>
          <a:prstGeom prst="rect">
            <a:avLst/>
          </a:prstGeom>
        </p:spPr>
        <p:txBody>
          <a:bodyPr lIns="0" tIns="0" rIns="0" bIns="0" rtlCol="0" anchor="t">
            <a:spAutoFit/>
          </a:bodyPr>
          <a:lstStyle/>
          <a:p>
            <a:pPr algn="ctr">
              <a:lnSpc>
                <a:spcPts val="6719"/>
              </a:lnSpc>
              <a:spcBef>
                <a:spcPct val="0"/>
              </a:spcBef>
            </a:pPr>
            <a:r>
              <a:rPr lang="en-US" sz="6399" b="1">
                <a:solidFill>
                  <a:srgbClr val="392752"/>
                </a:solidFill>
                <a:latin typeface="Clear Sans Bold"/>
                <a:ea typeface="Clear Sans Bold"/>
                <a:cs typeface="Clear Sans Bold"/>
                <a:sym typeface="Clear Sans Bold"/>
              </a:rPr>
              <a:t>Phần 1: Bài toán Coin-row</a:t>
            </a:r>
          </a:p>
        </p:txBody>
      </p:sp>
      <p:sp>
        <p:nvSpPr>
          <p:cNvPr id="4" name="TextBox 4"/>
          <p:cNvSpPr txBox="1"/>
          <p:nvPr/>
        </p:nvSpPr>
        <p:spPr>
          <a:xfrm>
            <a:off x="1187118" y="2278380"/>
            <a:ext cx="7271081" cy="763905"/>
          </a:xfrm>
          <a:prstGeom prst="rect">
            <a:avLst/>
          </a:prstGeom>
        </p:spPr>
        <p:txBody>
          <a:bodyPr wrap="square" lIns="0" tIns="0" rIns="0" bIns="0" rtlCol="0" anchor="t">
            <a:spAutoFit/>
          </a:bodyPr>
          <a:lstStyle/>
          <a:p>
            <a:pPr algn="ctr">
              <a:lnSpc>
                <a:spcPts val="5880"/>
              </a:lnSpc>
              <a:spcBef>
                <a:spcPct val="0"/>
              </a:spcBef>
            </a:pPr>
            <a:r>
              <a:rPr lang="en-US" sz="5600" b="1" dirty="0">
                <a:solidFill>
                  <a:srgbClr val="392752"/>
                </a:solidFill>
                <a:latin typeface="Clear Sans Bold"/>
                <a:ea typeface="Clear Sans Bold"/>
                <a:cs typeface="Clear Sans Bold"/>
                <a:sym typeface="Clear Sans Bold"/>
              </a:rPr>
              <a:t>1.1 </a:t>
            </a:r>
            <a:r>
              <a:rPr lang="en-US" sz="5600" b="1" dirty="0" err="1">
                <a:solidFill>
                  <a:srgbClr val="392752"/>
                </a:solidFill>
                <a:latin typeface="Clear Sans Bold"/>
                <a:ea typeface="Clear Sans Bold"/>
                <a:cs typeface="Clear Sans Bold"/>
                <a:sym typeface="Clear Sans Bold"/>
              </a:rPr>
              <a:t>Mô</a:t>
            </a:r>
            <a:r>
              <a:rPr lang="en-US" sz="5600" b="1" dirty="0">
                <a:solidFill>
                  <a:srgbClr val="392752"/>
                </a:solidFill>
                <a:latin typeface="Clear Sans Bold"/>
                <a:ea typeface="Clear Sans Bold"/>
                <a:cs typeface="Clear Sans Bold"/>
                <a:sym typeface="Clear Sans Bold"/>
              </a:rPr>
              <a:t> </a:t>
            </a:r>
            <a:r>
              <a:rPr lang="en-US" sz="5600" b="1" dirty="0" err="1">
                <a:solidFill>
                  <a:srgbClr val="392752"/>
                </a:solidFill>
                <a:latin typeface="Clear Sans Bold"/>
                <a:ea typeface="Clear Sans Bold"/>
                <a:cs typeface="Clear Sans Bold"/>
                <a:sym typeface="Clear Sans Bold"/>
              </a:rPr>
              <a:t>tả</a:t>
            </a:r>
            <a:r>
              <a:rPr lang="en-US" sz="5600" b="1" dirty="0">
                <a:solidFill>
                  <a:srgbClr val="392752"/>
                </a:solidFill>
                <a:latin typeface="Clear Sans Bold"/>
                <a:ea typeface="Clear Sans Bold"/>
                <a:cs typeface="Clear Sans Bold"/>
                <a:sym typeface="Clear Sans Bold"/>
              </a:rPr>
              <a:t> </a:t>
            </a:r>
            <a:r>
              <a:rPr lang="en-US" sz="5600" b="1" dirty="0" err="1">
                <a:solidFill>
                  <a:srgbClr val="392752"/>
                </a:solidFill>
                <a:latin typeface="Clear Sans Bold"/>
                <a:ea typeface="Clear Sans Bold"/>
                <a:cs typeface="Clear Sans Bold"/>
                <a:sym typeface="Clear Sans Bold"/>
              </a:rPr>
              <a:t>bài</a:t>
            </a:r>
            <a:r>
              <a:rPr lang="en-US" sz="5600" b="1" dirty="0">
                <a:solidFill>
                  <a:srgbClr val="392752"/>
                </a:solidFill>
                <a:latin typeface="Clear Sans Bold"/>
                <a:ea typeface="Clear Sans Bold"/>
                <a:cs typeface="Clear Sans Bold"/>
                <a:sym typeface="Clear Sans Bold"/>
              </a:rPr>
              <a:t> </a:t>
            </a:r>
            <a:r>
              <a:rPr lang="en-US" sz="5600" b="1" dirty="0" err="1">
                <a:solidFill>
                  <a:srgbClr val="392752"/>
                </a:solidFill>
                <a:latin typeface="Clear Sans Bold"/>
                <a:ea typeface="Clear Sans Bold"/>
                <a:cs typeface="Clear Sans Bold"/>
                <a:sym typeface="Clear Sans Bold"/>
              </a:rPr>
              <a:t>toán</a:t>
            </a:r>
            <a:endParaRPr lang="en-US" sz="5600" b="1" dirty="0">
              <a:solidFill>
                <a:srgbClr val="392752"/>
              </a:solidFill>
              <a:latin typeface="Clear Sans Bold"/>
              <a:ea typeface="Clear Sans Bold"/>
              <a:cs typeface="Clear Sans Bold"/>
              <a:sym typeface="Clear Sans Bold"/>
            </a:endParaRPr>
          </a:p>
        </p:txBody>
      </p:sp>
      <p:sp>
        <p:nvSpPr>
          <p:cNvPr id="5" name="TextBox 5"/>
          <p:cNvSpPr txBox="1"/>
          <p:nvPr/>
        </p:nvSpPr>
        <p:spPr>
          <a:xfrm>
            <a:off x="1028700" y="3185160"/>
            <a:ext cx="10847452" cy="5326489"/>
          </a:xfrm>
          <a:prstGeom prst="rect">
            <a:avLst/>
          </a:prstGeom>
        </p:spPr>
        <p:txBody>
          <a:bodyPr lIns="0" tIns="0" rIns="0" bIns="0" rtlCol="0" anchor="t">
            <a:spAutoFit/>
          </a:bodyPr>
          <a:lstStyle/>
          <a:p>
            <a:pPr algn="l">
              <a:lnSpc>
                <a:spcPts val="3038"/>
              </a:lnSpc>
            </a:pPr>
            <a:r>
              <a:rPr lang="en-US" sz="2170" b="1" dirty="0" err="1">
                <a:solidFill>
                  <a:srgbClr val="392752"/>
                </a:solidFill>
                <a:latin typeface="Clear Sans Bold"/>
                <a:ea typeface="Clear Sans Bold"/>
                <a:cs typeface="Clear Sans Bold"/>
                <a:sym typeface="Clear Sans Bold"/>
              </a:rPr>
              <a:t>Bài</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toán</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yêu</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cầu</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như</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sau</a:t>
            </a:r>
            <a:r>
              <a:rPr lang="en-US" sz="2170" b="1" dirty="0">
                <a:solidFill>
                  <a:srgbClr val="392752"/>
                </a:solidFill>
                <a:latin typeface="Clear Sans Bold"/>
                <a:ea typeface="Clear Sans Bold"/>
                <a:cs typeface="Clear Sans Bold"/>
                <a:sym typeface="Clear Sans Bold"/>
              </a:rPr>
              <a:t>:</a:t>
            </a:r>
          </a:p>
          <a:p>
            <a:pPr algn="l">
              <a:lnSpc>
                <a:spcPts val="3038"/>
              </a:lnSpc>
            </a:pPr>
            <a:r>
              <a:rPr lang="en-US" sz="2170" b="1" dirty="0">
                <a:solidFill>
                  <a:srgbClr val="392752"/>
                </a:solidFill>
                <a:latin typeface="Clear Sans Bold"/>
                <a:ea typeface="Clear Sans Bold"/>
                <a:cs typeface="Clear Sans Bold"/>
                <a:sym typeface="Clear Sans Bold"/>
              </a:rPr>
              <a:t>-</a:t>
            </a:r>
            <a:r>
              <a:rPr lang="en-US" sz="2170" b="1" dirty="0">
                <a:solidFill>
                  <a:srgbClr val="6E426A"/>
                </a:solidFill>
                <a:latin typeface="Clear Sans Bold"/>
                <a:ea typeface="Clear Sans Bold"/>
                <a:cs typeface="Clear Sans Bold"/>
                <a:sym typeface="Clear Sans Bold"/>
              </a:rPr>
              <a:t> </a:t>
            </a:r>
            <a:r>
              <a:rPr lang="en-US" sz="2170" b="1" dirty="0" err="1">
                <a:solidFill>
                  <a:srgbClr val="FF3131"/>
                </a:solidFill>
                <a:latin typeface="Clear Sans Bold"/>
                <a:ea typeface="Clear Sans Bold"/>
                <a:cs typeface="Clear Sans Bold"/>
                <a:sym typeface="Clear Sans Bold"/>
              </a:rPr>
              <a:t>Đầu</a:t>
            </a:r>
            <a:r>
              <a:rPr lang="en-US" sz="2170" b="1" dirty="0">
                <a:solidFill>
                  <a:srgbClr val="FF3131"/>
                </a:solidFill>
                <a:latin typeface="Clear Sans Bold"/>
                <a:ea typeface="Clear Sans Bold"/>
                <a:cs typeface="Clear Sans Bold"/>
                <a:sym typeface="Clear Sans Bold"/>
              </a:rPr>
              <a:t> </a:t>
            </a:r>
            <a:r>
              <a:rPr lang="en-US" sz="2170" b="1" dirty="0" err="1">
                <a:solidFill>
                  <a:srgbClr val="FF3131"/>
                </a:solidFill>
                <a:latin typeface="Clear Sans Bold"/>
                <a:ea typeface="Clear Sans Bold"/>
                <a:cs typeface="Clear Sans Bold"/>
                <a:sym typeface="Clear Sans Bold"/>
              </a:rPr>
              <a:t>vào</a:t>
            </a:r>
            <a:r>
              <a:rPr lang="en-US" sz="2170" b="1" dirty="0">
                <a:solidFill>
                  <a:srgbClr val="FF3131"/>
                </a:solidFill>
                <a:latin typeface="Clear Sans Bold"/>
                <a:ea typeface="Clear Sans Bold"/>
                <a:cs typeface="Clear Sans Bold"/>
                <a:sym typeface="Clear Sans Bold"/>
              </a:rPr>
              <a:t>:</a:t>
            </a:r>
          </a:p>
          <a:p>
            <a:pPr algn="l">
              <a:lnSpc>
                <a:spcPts val="3038"/>
              </a:lnSpc>
            </a:pPr>
            <a:r>
              <a:rPr lang="en-US" sz="2170" b="1" dirty="0">
                <a:solidFill>
                  <a:srgbClr val="392752"/>
                </a:solidFill>
                <a:latin typeface="Clear Sans Bold"/>
                <a:ea typeface="Clear Sans Bold"/>
                <a:cs typeface="Clear Sans Bold"/>
                <a:sym typeface="Clear Sans Bold"/>
              </a:rPr>
              <a:t>·</a:t>
            </a:r>
            <a:r>
              <a:rPr lang="en-US" sz="2170" b="1" dirty="0" err="1">
                <a:solidFill>
                  <a:srgbClr val="392752"/>
                </a:solidFill>
                <a:latin typeface="Clear Sans Bold"/>
                <a:ea typeface="Clear Sans Bold"/>
                <a:cs typeface="Clear Sans Bold"/>
                <a:sym typeface="Clear Sans Bold"/>
              </a:rPr>
              <a:t>Một</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tập</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gồm</a:t>
            </a:r>
            <a:r>
              <a:rPr lang="en-US" sz="2170" b="1" dirty="0">
                <a:solidFill>
                  <a:srgbClr val="392752"/>
                </a:solidFill>
                <a:latin typeface="Clear Sans Bold"/>
                <a:ea typeface="Clear Sans Bold"/>
                <a:cs typeface="Clear Sans Bold"/>
                <a:sym typeface="Clear Sans Bold"/>
              </a:rPr>
              <a:t> n </a:t>
            </a:r>
            <a:r>
              <a:rPr lang="en-US" sz="2170" b="1" dirty="0" err="1">
                <a:solidFill>
                  <a:srgbClr val="392752"/>
                </a:solidFill>
                <a:latin typeface="Clear Sans Bold"/>
                <a:ea typeface="Clear Sans Bold"/>
                <a:cs typeface="Clear Sans Bold"/>
                <a:sym typeface="Clear Sans Bold"/>
              </a:rPr>
              <a:t>đồng</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xu</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với</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giá</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trị</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lần</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lượt</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là</a:t>
            </a:r>
            <a:r>
              <a:rPr lang="en-US" sz="2170" b="1" dirty="0">
                <a:solidFill>
                  <a:srgbClr val="392752"/>
                </a:solidFill>
                <a:latin typeface="Clear Sans Bold"/>
                <a:ea typeface="Clear Sans Bold"/>
                <a:cs typeface="Clear Sans Bold"/>
                <a:sym typeface="Clear Sans Bold"/>
              </a:rPr>
              <a:t> c1, c2,…, </a:t>
            </a:r>
            <a:r>
              <a:rPr lang="en-US" sz="2170" b="1" dirty="0" err="1">
                <a:solidFill>
                  <a:srgbClr val="392752"/>
                </a:solidFill>
                <a:latin typeface="Clear Sans Bold"/>
                <a:ea typeface="Clear Sans Bold"/>
                <a:cs typeface="Clear Sans Bold"/>
                <a:sym typeface="Clear Sans Bold"/>
              </a:rPr>
              <a:t>cn</a:t>
            </a:r>
            <a:r>
              <a:rPr lang="en-US" sz="2170" b="1" dirty="0">
                <a:solidFill>
                  <a:srgbClr val="392752"/>
                </a:solidFill>
                <a:latin typeface="Clear Sans Bold"/>
                <a:ea typeface="Clear Sans Bold"/>
                <a:cs typeface="Clear Sans Bold"/>
                <a:sym typeface="Clear Sans Bold"/>
              </a:rPr>
              <a:t>.</a:t>
            </a:r>
          </a:p>
          <a:p>
            <a:pPr algn="l">
              <a:lnSpc>
                <a:spcPts val="3038"/>
              </a:lnSpc>
            </a:pPr>
            <a:r>
              <a:rPr lang="en-US" sz="2170" b="1" dirty="0">
                <a:solidFill>
                  <a:srgbClr val="392752"/>
                </a:solidFill>
                <a:latin typeface="Clear Sans Bold"/>
                <a:ea typeface="Clear Sans Bold"/>
                <a:cs typeface="Clear Sans Bold"/>
                <a:sym typeface="Clear Sans Bold"/>
              </a:rPr>
              <a:t>·</a:t>
            </a:r>
            <a:r>
              <a:rPr lang="en-US" sz="2170" b="1" dirty="0" err="1">
                <a:solidFill>
                  <a:srgbClr val="392752"/>
                </a:solidFill>
                <a:latin typeface="Clear Sans Bold"/>
                <a:ea typeface="Clear Sans Bold"/>
                <a:cs typeface="Clear Sans Bold"/>
                <a:sym typeface="Clear Sans Bold"/>
              </a:rPr>
              <a:t>Các</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giá</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trị</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này</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là</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số</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nguyên</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dương</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và</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không</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nhất</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thiết</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phải</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giống</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nhau</a:t>
            </a:r>
            <a:r>
              <a:rPr lang="en-US" sz="2170" b="1" dirty="0">
                <a:solidFill>
                  <a:srgbClr val="392752"/>
                </a:solidFill>
                <a:latin typeface="Clear Sans Bold"/>
                <a:ea typeface="Clear Sans Bold"/>
                <a:cs typeface="Clear Sans Bold"/>
                <a:sym typeface="Clear Sans Bold"/>
              </a:rPr>
              <a:t>.</a:t>
            </a:r>
          </a:p>
          <a:p>
            <a:pPr algn="l">
              <a:lnSpc>
                <a:spcPts val="3038"/>
              </a:lnSpc>
            </a:pPr>
            <a:r>
              <a:rPr lang="en-US" sz="2170" b="1" dirty="0">
                <a:solidFill>
                  <a:srgbClr val="392752"/>
                </a:solidFill>
                <a:latin typeface="Clear Sans Bold"/>
                <a:ea typeface="Clear Sans Bold"/>
                <a:cs typeface="Clear Sans Bold"/>
                <a:sym typeface="Clear Sans Bold"/>
              </a:rPr>
              <a:t>-</a:t>
            </a:r>
            <a:r>
              <a:rPr lang="en-US" sz="2170" b="1" dirty="0">
                <a:solidFill>
                  <a:srgbClr val="FF3131"/>
                </a:solidFill>
                <a:latin typeface="Clear Sans Bold"/>
                <a:ea typeface="Clear Sans Bold"/>
                <a:cs typeface="Clear Sans Bold"/>
                <a:sym typeface="Clear Sans Bold"/>
              </a:rPr>
              <a:t> </a:t>
            </a:r>
            <a:r>
              <a:rPr lang="en-US" sz="2170" b="1" dirty="0" err="1">
                <a:solidFill>
                  <a:srgbClr val="FF3131"/>
                </a:solidFill>
                <a:latin typeface="Clear Sans Bold"/>
                <a:ea typeface="Clear Sans Bold"/>
                <a:cs typeface="Clear Sans Bold"/>
                <a:sym typeface="Clear Sans Bold"/>
              </a:rPr>
              <a:t>Đầu</a:t>
            </a:r>
            <a:r>
              <a:rPr lang="en-US" sz="2170" b="1" dirty="0">
                <a:solidFill>
                  <a:srgbClr val="FF3131"/>
                </a:solidFill>
                <a:latin typeface="Clear Sans Bold"/>
                <a:ea typeface="Clear Sans Bold"/>
                <a:cs typeface="Clear Sans Bold"/>
                <a:sym typeface="Clear Sans Bold"/>
              </a:rPr>
              <a:t> </a:t>
            </a:r>
            <a:r>
              <a:rPr lang="en-US" sz="2170" b="1" dirty="0" err="1">
                <a:solidFill>
                  <a:srgbClr val="FF3131"/>
                </a:solidFill>
                <a:latin typeface="Clear Sans Bold"/>
                <a:ea typeface="Clear Sans Bold"/>
                <a:cs typeface="Clear Sans Bold"/>
                <a:sym typeface="Clear Sans Bold"/>
              </a:rPr>
              <a:t>ra</a:t>
            </a:r>
            <a:r>
              <a:rPr lang="en-US" sz="2170" b="1" dirty="0">
                <a:solidFill>
                  <a:srgbClr val="FF3131"/>
                </a:solidFill>
                <a:latin typeface="Clear Sans Bold"/>
                <a:ea typeface="Clear Sans Bold"/>
                <a:cs typeface="Clear Sans Bold"/>
                <a:sym typeface="Clear Sans Bold"/>
              </a:rPr>
              <a:t>:</a:t>
            </a:r>
          </a:p>
          <a:p>
            <a:pPr algn="l">
              <a:lnSpc>
                <a:spcPts val="3038"/>
              </a:lnSpc>
            </a:pPr>
            <a:r>
              <a:rPr lang="en-US" sz="2170" b="1" dirty="0">
                <a:solidFill>
                  <a:srgbClr val="392752"/>
                </a:solidFill>
                <a:latin typeface="Clear Sans Bold"/>
                <a:ea typeface="Clear Sans Bold"/>
                <a:cs typeface="Clear Sans Bold"/>
                <a:sym typeface="Clear Sans Bold"/>
              </a:rPr>
              <a:t>·</a:t>
            </a:r>
            <a:r>
              <a:rPr lang="en-US" sz="2170" b="1" dirty="0" err="1">
                <a:solidFill>
                  <a:srgbClr val="392752"/>
                </a:solidFill>
                <a:latin typeface="Clear Sans Bold"/>
                <a:ea typeface="Clear Sans Bold"/>
                <a:cs typeface="Clear Sans Bold"/>
                <a:sym typeface="Clear Sans Bold"/>
              </a:rPr>
              <a:t>Tổng</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giá</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trị</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lớn</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nhất</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có</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thể</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thu</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được</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khi</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chọn</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các</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đồng</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xu</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đảm</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bảo</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rằng</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không</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chọn</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hai</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đồng</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xu</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liền</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kề</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trong</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hàng</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Nếu</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chọn</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đồng</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xu</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thứ</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i</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bạn</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không</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được</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chọn</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đồng</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xu</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thứ</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i</a:t>
            </a:r>
            <a:r>
              <a:rPr lang="en-US" sz="2170" b="1" dirty="0">
                <a:solidFill>
                  <a:srgbClr val="392752"/>
                </a:solidFill>
                <a:latin typeface="Clear Sans Bold"/>
                <a:ea typeface="Clear Sans Bold"/>
                <a:cs typeface="Clear Sans Bold"/>
                <a:sym typeface="Clear Sans Bold"/>
              </a:rPr>
              <a:t> – 1 </a:t>
            </a:r>
            <a:r>
              <a:rPr lang="en-US" sz="2170" b="1" dirty="0" err="1">
                <a:solidFill>
                  <a:srgbClr val="392752"/>
                </a:solidFill>
                <a:latin typeface="Clear Sans Bold"/>
                <a:ea typeface="Clear Sans Bold"/>
                <a:cs typeface="Clear Sans Bold"/>
                <a:sym typeface="Clear Sans Bold"/>
              </a:rPr>
              <a:t>hoặc</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i</a:t>
            </a:r>
            <a:r>
              <a:rPr lang="en-US" sz="2170" b="1" dirty="0">
                <a:solidFill>
                  <a:srgbClr val="392752"/>
                </a:solidFill>
                <a:latin typeface="Clear Sans Bold"/>
                <a:ea typeface="Clear Sans Bold"/>
                <a:cs typeface="Clear Sans Bold"/>
                <a:sym typeface="Clear Sans Bold"/>
              </a:rPr>
              <a:t> + 1).</a:t>
            </a:r>
          </a:p>
          <a:p>
            <a:pPr algn="l">
              <a:lnSpc>
                <a:spcPts val="3038"/>
              </a:lnSpc>
            </a:pPr>
            <a:r>
              <a:rPr lang="en-US" sz="2170" b="1" dirty="0">
                <a:solidFill>
                  <a:srgbClr val="392752"/>
                </a:solidFill>
                <a:latin typeface="Clear Sans Bold"/>
                <a:ea typeface="Clear Sans Bold"/>
                <a:cs typeface="Clear Sans Bold"/>
                <a:sym typeface="Clear Sans Bold"/>
              </a:rPr>
              <a:t>·</a:t>
            </a:r>
            <a:r>
              <a:rPr lang="en-US" sz="2170" b="1" dirty="0" err="1">
                <a:solidFill>
                  <a:srgbClr val="392752"/>
                </a:solidFill>
                <a:latin typeface="Clear Sans Bold"/>
                <a:ea typeface="Clear Sans Bold"/>
                <a:cs typeface="Clear Sans Bold"/>
                <a:sym typeface="Clear Sans Bold"/>
              </a:rPr>
              <a:t>Ví</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dụ</a:t>
            </a:r>
            <a:r>
              <a:rPr lang="en-US" sz="2170" b="1" dirty="0">
                <a:solidFill>
                  <a:srgbClr val="392752"/>
                </a:solidFill>
                <a:latin typeface="Clear Sans Bold"/>
                <a:ea typeface="Clear Sans Bold"/>
                <a:cs typeface="Clear Sans Bold"/>
                <a:sym typeface="Clear Sans Bold"/>
              </a:rPr>
              <a:t>: </a:t>
            </a:r>
          </a:p>
          <a:p>
            <a:pPr algn="l">
              <a:lnSpc>
                <a:spcPts val="3038"/>
              </a:lnSpc>
            </a:pPr>
            <a:r>
              <a:rPr lang="en-US" sz="2170" b="1" dirty="0" err="1">
                <a:solidFill>
                  <a:srgbClr val="392752"/>
                </a:solidFill>
                <a:latin typeface="Clear Sans Bold"/>
                <a:ea typeface="Clear Sans Bold"/>
                <a:cs typeface="Clear Sans Bold"/>
                <a:sym typeface="Clear Sans Bold"/>
              </a:rPr>
              <a:t>Giả</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sử</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dãy</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đồng</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xu</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có</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giá</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trị</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như</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sau</a:t>
            </a:r>
            <a:r>
              <a:rPr lang="en-US" sz="2170" b="1" dirty="0">
                <a:solidFill>
                  <a:srgbClr val="392752"/>
                </a:solidFill>
                <a:latin typeface="Clear Sans Bold"/>
                <a:ea typeface="Clear Sans Bold"/>
                <a:cs typeface="Clear Sans Bold"/>
                <a:sym typeface="Clear Sans Bold"/>
              </a:rPr>
              <a:t>: {5, 1, 2, 10, 6, 2}</a:t>
            </a:r>
          </a:p>
          <a:p>
            <a:pPr algn="l">
              <a:lnSpc>
                <a:spcPts val="3038"/>
              </a:lnSpc>
            </a:pPr>
            <a:r>
              <a:rPr lang="en-US" sz="2170" b="1" dirty="0" err="1">
                <a:solidFill>
                  <a:srgbClr val="392752"/>
                </a:solidFill>
                <a:latin typeface="Clear Sans Bold"/>
                <a:ea typeface="Clear Sans Bold"/>
                <a:cs typeface="Clear Sans Bold"/>
                <a:sym typeface="Clear Sans Bold"/>
              </a:rPr>
              <a:t>Bạn</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không</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được</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chọn</a:t>
            </a:r>
            <a:r>
              <a:rPr lang="en-US" sz="2170" b="1" dirty="0">
                <a:solidFill>
                  <a:srgbClr val="392752"/>
                </a:solidFill>
                <a:latin typeface="Clear Sans Bold"/>
                <a:ea typeface="Clear Sans Bold"/>
                <a:cs typeface="Clear Sans Bold"/>
                <a:sym typeface="Clear Sans Bold"/>
              </a:rPr>
              <a:t> 5 </a:t>
            </a:r>
            <a:r>
              <a:rPr lang="en-US" sz="2170" b="1" dirty="0" err="1">
                <a:solidFill>
                  <a:srgbClr val="392752"/>
                </a:solidFill>
                <a:latin typeface="Clear Sans Bold"/>
                <a:ea typeface="Clear Sans Bold"/>
                <a:cs typeface="Clear Sans Bold"/>
                <a:sym typeface="Clear Sans Bold"/>
              </a:rPr>
              <a:t>và</a:t>
            </a:r>
            <a:r>
              <a:rPr lang="en-US" sz="2170" b="1" dirty="0">
                <a:solidFill>
                  <a:srgbClr val="392752"/>
                </a:solidFill>
                <a:latin typeface="Clear Sans Bold"/>
                <a:ea typeface="Clear Sans Bold"/>
                <a:cs typeface="Clear Sans Bold"/>
                <a:sym typeface="Clear Sans Bold"/>
              </a:rPr>
              <a:t> 1 </a:t>
            </a:r>
            <a:r>
              <a:rPr lang="en-US" sz="2170" b="1" dirty="0" err="1">
                <a:solidFill>
                  <a:srgbClr val="392752"/>
                </a:solidFill>
                <a:latin typeface="Clear Sans Bold"/>
                <a:ea typeface="Clear Sans Bold"/>
                <a:cs typeface="Clear Sans Bold"/>
                <a:sym typeface="Clear Sans Bold"/>
              </a:rPr>
              <a:t>cùng</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lúc</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vì</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chúng</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nằm</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cạnh</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nhau</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Tương</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tự</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bạn</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không</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được</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chọn</a:t>
            </a:r>
            <a:r>
              <a:rPr lang="en-US" sz="2170" b="1" dirty="0">
                <a:solidFill>
                  <a:srgbClr val="392752"/>
                </a:solidFill>
                <a:latin typeface="Clear Sans Bold"/>
                <a:ea typeface="Clear Sans Bold"/>
                <a:cs typeface="Clear Sans Bold"/>
                <a:sym typeface="Clear Sans Bold"/>
              </a:rPr>
              <a:t> 10 </a:t>
            </a:r>
            <a:r>
              <a:rPr lang="en-US" sz="2170" b="1" dirty="0" err="1">
                <a:solidFill>
                  <a:srgbClr val="392752"/>
                </a:solidFill>
                <a:latin typeface="Clear Sans Bold"/>
                <a:ea typeface="Clear Sans Bold"/>
                <a:cs typeface="Clear Sans Bold"/>
                <a:sym typeface="Clear Sans Bold"/>
              </a:rPr>
              <a:t>và</a:t>
            </a:r>
            <a:r>
              <a:rPr lang="en-US" sz="2170" b="1" dirty="0">
                <a:solidFill>
                  <a:srgbClr val="392752"/>
                </a:solidFill>
                <a:latin typeface="Clear Sans Bold"/>
                <a:ea typeface="Clear Sans Bold"/>
                <a:cs typeface="Clear Sans Bold"/>
                <a:sym typeface="Clear Sans Bold"/>
              </a:rPr>
              <a:t> 6 </a:t>
            </a:r>
            <a:r>
              <a:rPr lang="en-US" sz="2170" b="1" dirty="0" err="1">
                <a:solidFill>
                  <a:srgbClr val="392752"/>
                </a:solidFill>
                <a:latin typeface="Clear Sans Bold"/>
                <a:ea typeface="Clear Sans Bold"/>
                <a:cs typeface="Clear Sans Bold"/>
                <a:sym typeface="Clear Sans Bold"/>
              </a:rPr>
              <a:t>cùng</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lúc</a:t>
            </a:r>
            <a:r>
              <a:rPr lang="en-US" sz="2170" b="1" dirty="0">
                <a:solidFill>
                  <a:srgbClr val="392752"/>
                </a:solidFill>
                <a:latin typeface="Clear Sans Bold"/>
                <a:ea typeface="Clear Sans Bold"/>
                <a:cs typeface="Clear Sans Bold"/>
                <a:sym typeface="Clear Sans Bold"/>
              </a:rPr>
              <a:t>.</a:t>
            </a:r>
          </a:p>
          <a:p>
            <a:pPr algn="l">
              <a:lnSpc>
                <a:spcPts val="3038"/>
              </a:lnSpc>
            </a:pPr>
            <a:r>
              <a:rPr lang="en-US" sz="2170" b="1" dirty="0" err="1">
                <a:solidFill>
                  <a:srgbClr val="392752"/>
                </a:solidFill>
                <a:latin typeface="Clear Sans Bold"/>
                <a:ea typeface="Clear Sans Bold"/>
                <a:cs typeface="Clear Sans Bold"/>
                <a:sym typeface="Clear Sans Bold"/>
              </a:rPr>
              <a:t>Mục</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tiêu</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Chọn</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các</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đồng</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xu</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sao</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cho</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tổng</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giá</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trị</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thu</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được</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là</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lớn</a:t>
            </a:r>
            <a:r>
              <a:rPr lang="en-US" sz="2170" b="1" dirty="0">
                <a:solidFill>
                  <a:srgbClr val="392752"/>
                </a:solidFill>
                <a:latin typeface="Clear Sans Bold"/>
                <a:ea typeface="Clear Sans Bold"/>
                <a:cs typeface="Clear Sans Bold"/>
                <a:sym typeface="Clear Sans Bold"/>
              </a:rPr>
              <a:t> </a:t>
            </a:r>
            <a:r>
              <a:rPr lang="en-US" sz="2170" b="1" dirty="0" err="1">
                <a:solidFill>
                  <a:srgbClr val="392752"/>
                </a:solidFill>
                <a:latin typeface="Clear Sans Bold"/>
                <a:ea typeface="Clear Sans Bold"/>
                <a:cs typeface="Clear Sans Bold"/>
                <a:sym typeface="Clear Sans Bold"/>
              </a:rPr>
              <a:t>nhất</a:t>
            </a:r>
            <a:r>
              <a:rPr lang="en-US" sz="2170" b="1" dirty="0">
                <a:solidFill>
                  <a:srgbClr val="392752"/>
                </a:solidFill>
                <a:latin typeface="Clear Sans Bold"/>
                <a:ea typeface="Clear Sans Bold"/>
                <a:cs typeface="Clear Sans Bold"/>
                <a:sym typeface="Clear Sans Bold"/>
              </a:rPr>
              <a:t>.</a:t>
            </a:r>
          </a:p>
          <a:p>
            <a:pPr algn="l">
              <a:lnSpc>
                <a:spcPts val="3038"/>
              </a:lnSpc>
            </a:pPr>
            <a:endParaRPr lang="en-US" sz="2170" b="1" dirty="0">
              <a:solidFill>
                <a:srgbClr val="392752"/>
              </a:solidFill>
              <a:latin typeface="Clear Sans Bold"/>
              <a:ea typeface="Clear Sans Bold"/>
              <a:cs typeface="Clear Sans Bold"/>
              <a:sym typeface="Clear Sans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655666" y="-963412"/>
            <a:ext cx="4597438" cy="2842053"/>
          </a:xfrm>
          <a:custGeom>
            <a:avLst/>
            <a:gdLst/>
            <a:ahLst/>
            <a:cxnLst/>
            <a:rect l="l" t="t" r="r" b="b"/>
            <a:pathLst>
              <a:path w="4597438" h="2842053">
                <a:moveTo>
                  <a:pt x="0" y="0"/>
                </a:moveTo>
                <a:lnTo>
                  <a:pt x="4597439" y="0"/>
                </a:lnTo>
                <a:lnTo>
                  <a:pt x="4597439" y="2842052"/>
                </a:lnTo>
                <a:lnTo>
                  <a:pt x="0" y="2842052"/>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flipH="1">
            <a:off x="11207503" y="390596"/>
            <a:ext cx="2076668" cy="1276207"/>
          </a:xfrm>
          <a:custGeom>
            <a:avLst/>
            <a:gdLst/>
            <a:ahLst/>
            <a:cxnLst/>
            <a:rect l="l" t="t" r="r" b="b"/>
            <a:pathLst>
              <a:path w="2076668" h="1276207">
                <a:moveTo>
                  <a:pt x="2076669" y="0"/>
                </a:moveTo>
                <a:lnTo>
                  <a:pt x="0" y="0"/>
                </a:lnTo>
                <a:lnTo>
                  <a:pt x="0" y="1276208"/>
                </a:lnTo>
                <a:lnTo>
                  <a:pt x="2076669" y="1276208"/>
                </a:lnTo>
                <a:lnTo>
                  <a:pt x="2076669"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4" name="Freeform 4"/>
          <p:cNvSpPr/>
          <p:nvPr/>
        </p:nvSpPr>
        <p:spPr>
          <a:xfrm>
            <a:off x="13794348" y="-2447996"/>
            <a:ext cx="3837986" cy="4114800"/>
          </a:xfrm>
          <a:custGeom>
            <a:avLst/>
            <a:gdLst/>
            <a:ahLst/>
            <a:cxnLst/>
            <a:rect l="l" t="t" r="r" b="b"/>
            <a:pathLst>
              <a:path w="3837986" h="4114800">
                <a:moveTo>
                  <a:pt x="0" y="0"/>
                </a:moveTo>
                <a:lnTo>
                  <a:pt x="3837986" y="0"/>
                </a:lnTo>
                <a:lnTo>
                  <a:pt x="3837986" y="4114800"/>
                </a:lnTo>
                <a:lnTo>
                  <a:pt x="0" y="411480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5" name="Freeform 5"/>
          <p:cNvSpPr/>
          <p:nvPr/>
        </p:nvSpPr>
        <p:spPr>
          <a:xfrm>
            <a:off x="5649912" y="-3759204"/>
            <a:ext cx="5357753" cy="5591583"/>
          </a:xfrm>
          <a:custGeom>
            <a:avLst/>
            <a:gdLst/>
            <a:ahLst/>
            <a:cxnLst/>
            <a:rect l="l" t="t" r="r" b="b"/>
            <a:pathLst>
              <a:path w="5357753" h="5591583">
                <a:moveTo>
                  <a:pt x="0" y="0"/>
                </a:moveTo>
                <a:lnTo>
                  <a:pt x="5357753" y="0"/>
                </a:lnTo>
                <a:lnTo>
                  <a:pt x="5357753" y="5591583"/>
                </a:lnTo>
                <a:lnTo>
                  <a:pt x="0" y="5591583"/>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sp>
        <p:nvSpPr>
          <p:cNvPr id="6" name="TextBox 6"/>
          <p:cNvSpPr txBox="1"/>
          <p:nvPr/>
        </p:nvSpPr>
        <p:spPr>
          <a:xfrm>
            <a:off x="572411" y="3710751"/>
            <a:ext cx="17632334" cy="5981065"/>
          </a:xfrm>
          <a:prstGeom prst="rect">
            <a:avLst/>
          </a:prstGeom>
        </p:spPr>
        <p:txBody>
          <a:bodyPr lIns="0" tIns="0" rIns="0" bIns="0" rtlCol="0" anchor="t">
            <a:spAutoFit/>
          </a:bodyPr>
          <a:lstStyle/>
          <a:p>
            <a:pPr algn="l">
              <a:lnSpc>
                <a:spcPts val="4759"/>
              </a:lnSpc>
            </a:pPr>
            <a:r>
              <a:rPr lang="en-US" sz="3399">
                <a:solidFill>
                  <a:srgbClr val="000000"/>
                </a:solidFill>
                <a:latin typeface="Clear Sans"/>
                <a:ea typeface="Clear Sans"/>
                <a:cs typeface="Clear Sans"/>
                <a:sym typeface="Clear Sans"/>
              </a:rPr>
              <a:t>- Dãy đồng xu có giá trị {5, 1, 2, 10, 6, 2}</a:t>
            </a:r>
          </a:p>
          <a:p>
            <a:pPr algn="l">
              <a:lnSpc>
                <a:spcPts val="4759"/>
              </a:lnSpc>
            </a:pPr>
            <a:r>
              <a:rPr lang="en-US" sz="3399">
                <a:solidFill>
                  <a:srgbClr val="000000"/>
                </a:solidFill>
                <a:latin typeface="Clear Sans"/>
                <a:ea typeface="Clear Sans"/>
                <a:cs typeface="Clear Sans"/>
                <a:sym typeface="Clear Sans"/>
              </a:rPr>
              <a:t>·F(0) = 0</a:t>
            </a:r>
          </a:p>
          <a:p>
            <a:pPr algn="l">
              <a:lnSpc>
                <a:spcPts val="4759"/>
              </a:lnSpc>
            </a:pPr>
            <a:r>
              <a:rPr lang="en-US" sz="3399">
                <a:solidFill>
                  <a:srgbClr val="000000"/>
                </a:solidFill>
                <a:latin typeface="Clear Sans"/>
                <a:ea typeface="Clear Sans"/>
                <a:cs typeface="Clear Sans"/>
                <a:sym typeface="Clear Sans"/>
              </a:rPr>
              <a:t>·F(1) = c1 = 5</a:t>
            </a:r>
          </a:p>
          <a:p>
            <a:pPr algn="l">
              <a:lnSpc>
                <a:spcPts val="4759"/>
              </a:lnSpc>
            </a:pPr>
            <a:r>
              <a:rPr lang="en-US" sz="3399">
                <a:solidFill>
                  <a:srgbClr val="000000"/>
                </a:solidFill>
                <a:latin typeface="Clear Sans"/>
                <a:ea typeface="Clear Sans"/>
                <a:cs typeface="Clear Sans"/>
                <a:sym typeface="Clear Sans"/>
              </a:rPr>
              <a:t>·F(2) = max{F(1), c2 ​+F(0)} = max{5, 1 + 0} = 5</a:t>
            </a:r>
          </a:p>
          <a:p>
            <a:pPr algn="l">
              <a:lnSpc>
                <a:spcPts val="4759"/>
              </a:lnSpc>
            </a:pPr>
            <a:r>
              <a:rPr lang="en-US" sz="3399">
                <a:solidFill>
                  <a:srgbClr val="000000"/>
                </a:solidFill>
                <a:latin typeface="Clear Sans"/>
                <a:ea typeface="Clear Sans"/>
                <a:cs typeface="Clear Sans"/>
                <a:sym typeface="Clear Sans"/>
              </a:rPr>
              <a:t>·F(3) = max{F(2), c3 ​+F(1)} = max{5, 2 + 5} = 7</a:t>
            </a:r>
          </a:p>
          <a:p>
            <a:pPr algn="l">
              <a:lnSpc>
                <a:spcPts val="4759"/>
              </a:lnSpc>
            </a:pPr>
            <a:r>
              <a:rPr lang="en-US" sz="3399">
                <a:solidFill>
                  <a:srgbClr val="000000"/>
                </a:solidFill>
                <a:latin typeface="Clear Sans"/>
                <a:ea typeface="Clear Sans"/>
                <a:cs typeface="Clear Sans"/>
                <a:sym typeface="Clear Sans"/>
              </a:rPr>
              <a:t>·F(4) = max{F(3), c4 ​+F(2)} = max{7, 10 + 5} = 15 </a:t>
            </a:r>
          </a:p>
          <a:p>
            <a:pPr algn="l">
              <a:lnSpc>
                <a:spcPts val="4759"/>
              </a:lnSpc>
            </a:pPr>
            <a:r>
              <a:rPr lang="en-US" sz="3399">
                <a:solidFill>
                  <a:srgbClr val="000000"/>
                </a:solidFill>
                <a:latin typeface="Clear Sans"/>
                <a:ea typeface="Clear Sans"/>
                <a:cs typeface="Clear Sans"/>
                <a:sym typeface="Clear Sans"/>
              </a:rPr>
              <a:t>·F(5) = max{F(4), c5 ​+F(3)} = max{15, 6 + 7} = 15</a:t>
            </a:r>
          </a:p>
          <a:p>
            <a:pPr algn="l">
              <a:lnSpc>
                <a:spcPts val="4759"/>
              </a:lnSpc>
            </a:pPr>
            <a:r>
              <a:rPr lang="en-US" sz="3399">
                <a:solidFill>
                  <a:srgbClr val="000000"/>
                </a:solidFill>
                <a:latin typeface="Clear Sans"/>
                <a:ea typeface="Clear Sans"/>
                <a:cs typeface="Clear Sans"/>
                <a:sym typeface="Clear Sans"/>
              </a:rPr>
              <a:t>·F(6) = max{F(5), c6 ​+F(4)} = max{15, 2 + 15} = 17    </a:t>
            </a:r>
          </a:p>
          <a:p>
            <a:pPr algn="l">
              <a:lnSpc>
                <a:spcPts val="4759"/>
              </a:lnSpc>
            </a:pPr>
            <a:r>
              <a:rPr lang="en-US" sz="3399">
                <a:solidFill>
                  <a:srgbClr val="000000"/>
                </a:solidFill>
                <a:latin typeface="Clear Sans"/>
                <a:ea typeface="Clear Sans"/>
                <a:cs typeface="Clear Sans"/>
                <a:sym typeface="Clear Sans"/>
              </a:rPr>
              <a:t>Vậy tổng giá trị tối đa có thể thu được là 17</a:t>
            </a:r>
          </a:p>
          <a:p>
            <a:pPr algn="l">
              <a:lnSpc>
                <a:spcPts val="4759"/>
              </a:lnSpc>
            </a:pPr>
            <a:endParaRPr lang="en-US" sz="3399">
              <a:solidFill>
                <a:srgbClr val="000000"/>
              </a:solidFill>
              <a:latin typeface="Clear Sans"/>
              <a:ea typeface="Clear Sans"/>
              <a:cs typeface="Clear Sans"/>
              <a:sym typeface="Clear Sans"/>
            </a:endParaRPr>
          </a:p>
        </p:txBody>
      </p:sp>
      <p:sp>
        <p:nvSpPr>
          <p:cNvPr id="7" name="TextBox 7"/>
          <p:cNvSpPr txBox="1"/>
          <p:nvPr/>
        </p:nvSpPr>
        <p:spPr>
          <a:xfrm>
            <a:off x="572411" y="2422033"/>
            <a:ext cx="3313509" cy="1829012"/>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1.2 Ví dụ</a:t>
            </a:r>
          </a:p>
          <a:p>
            <a:pPr algn="ctr">
              <a:lnSpc>
                <a:spcPts val="7279"/>
              </a:lnSpc>
            </a:pPr>
            <a:endParaRPr lang="en-US" sz="5199" b="1">
              <a:solidFill>
                <a:srgbClr val="000000"/>
              </a:solidFill>
              <a:latin typeface="DejaVu Serif Bold"/>
              <a:ea typeface="DejaVu Serif Bold"/>
              <a:cs typeface="DejaVu Serif Bold"/>
              <a:sym typeface="DejaVu Serif Bo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4DDDE"/>
        </a:solidFill>
        <a:effectLst/>
      </p:bgPr>
    </p:bg>
    <p:spTree>
      <p:nvGrpSpPr>
        <p:cNvPr id="1" name=""/>
        <p:cNvGrpSpPr/>
        <p:nvPr/>
      </p:nvGrpSpPr>
      <p:grpSpPr>
        <a:xfrm>
          <a:off x="0" y="0"/>
          <a:ext cx="0" cy="0"/>
          <a:chOff x="0" y="0"/>
          <a:chExt cx="0" cy="0"/>
        </a:xfrm>
      </p:grpSpPr>
      <p:sp>
        <p:nvSpPr>
          <p:cNvPr id="2" name="Freeform 2"/>
          <p:cNvSpPr/>
          <p:nvPr/>
        </p:nvSpPr>
        <p:spPr>
          <a:xfrm>
            <a:off x="11180561" y="1705028"/>
            <a:ext cx="6444066" cy="7267140"/>
          </a:xfrm>
          <a:custGeom>
            <a:avLst/>
            <a:gdLst/>
            <a:ahLst/>
            <a:cxnLst/>
            <a:rect l="l" t="t" r="r" b="b"/>
            <a:pathLst>
              <a:path w="6444066" h="7267140">
                <a:moveTo>
                  <a:pt x="0" y="0"/>
                </a:moveTo>
                <a:lnTo>
                  <a:pt x="6444066" y="0"/>
                </a:lnTo>
                <a:lnTo>
                  <a:pt x="6444066" y="7267140"/>
                </a:lnTo>
                <a:lnTo>
                  <a:pt x="0" y="7267140"/>
                </a:lnTo>
                <a:lnTo>
                  <a:pt x="0" y="0"/>
                </a:lnTo>
                <a:close/>
              </a:path>
            </a:pathLst>
          </a:custGeom>
          <a:blipFill>
            <a:blip r:embed="rId2"/>
            <a:stretch>
              <a:fillRect/>
            </a:stretch>
          </a:blipFill>
        </p:spPr>
      </p:sp>
      <p:sp>
        <p:nvSpPr>
          <p:cNvPr id="3" name="TextBox 3"/>
          <p:cNvSpPr txBox="1"/>
          <p:nvPr/>
        </p:nvSpPr>
        <p:spPr>
          <a:xfrm>
            <a:off x="1028700" y="923925"/>
            <a:ext cx="9195858" cy="905087"/>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1.3 Kết quả thực nghiệm</a:t>
            </a:r>
          </a:p>
        </p:txBody>
      </p:sp>
      <p:sp>
        <p:nvSpPr>
          <p:cNvPr id="4" name="TextBox 4"/>
          <p:cNvSpPr txBox="1"/>
          <p:nvPr/>
        </p:nvSpPr>
        <p:spPr>
          <a:xfrm>
            <a:off x="1028700" y="2508708"/>
            <a:ext cx="9866066" cy="6581140"/>
          </a:xfrm>
          <a:prstGeom prst="rect">
            <a:avLst/>
          </a:prstGeom>
        </p:spPr>
        <p:txBody>
          <a:bodyPr lIns="0" tIns="0" rIns="0" bIns="0" rtlCol="0" anchor="t">
            <a:spAutoFit/>
          </a:bodyPr>
          <a:lstStyle/>
          <a:p>
            <a:pPr algn="l">
              <a:lnSpc>
                <a:spcPts val="4759"/>
              </a:lnSpc>
            </a:pPr>
            <a:r>
              <a:rPr lang="en-US" sz="3399">
                <a:solidFill>
                  <a:srgbClr val="000000"/>
                </a:solidFill>
                <a:latin typeface="Clear Sans"/>
                <a:ea typeface="Clear Sans"/>
                <a:cs typeface="Clear Sans"/>
                <a:sym typeface="Clear Sans"/>
              </a:rPr>
              <a:t>·Trường hợp 1: Dãy không có đồng xu nào, giá trị tối ưu của dãy là 0</a:t>
            </a:r>
          </a:p>
          <a:p>
            <a:pPr algn="l">
              <a:lnSpc>
                <a:spcPts val="4759"/>
              </a:lnSpc>
            </a:pPr>
            <a:r>
              <a:rPr lang="en-US" sz="3399">
                <a:solidFill>
                  <a:srgbClr val="000000"/>
                </a:solidFill>
                <a:latin typeface="Clear Sans"/>
                <a:ea typeface="Clear Sans"/>
                <a:cs typeface="Clear Sans"/>
                <a:sym typeface="Clear Sans"/>
              </a:rPr>
              <a:t>·Trường hợp 2: Dãy có 1 đồng xu, giá trị của đồng xu là giá trị tối ưu của dãy.</a:t>
            </a:r>
          </a:p>
          <a:p>
            <a:pPr algn="l">
              <a:lnSpc>
                <a:spcPts val="4759"/>
              </a:lnSpc>
            </a:pPr>
            <a:r>
              <a:rPr lang="en-US" sz="3399">
                <a:solidFill>
                  <a:srgbClr val="000000"/>
                </a:solidFill>
                <a:latin typeface="Clear Sans"/>
                <a:ea typeface="Clear Sans"/>
                <a:cs typeface="Clear Sans"/>
                <a:sym typeface="Clear Sans"/>
              </a:rPr>
              <a:t>·Trường hợp 3: Có giá trị lớn xen kẽ, thuật toán chọn được 100 là lớn nhất.</a:t>
            </a:r>
          </a:p>
          <a:p>
            <a:pPr algn="l">
              <a:lnSpc>
                <a:spcPts val="4759"/>
              </a:lnSpc>
            </a:pPr>
            <a:r>
              <a:rPr lang="en-US" sz="3399">
                <a:solidFill>
                  <a:srgbClr val="000000"/>
                </a:solidFill>
                <a:latin typeface="Clear Sans"/>
                <a:ea typeface="Clear Sans"/>
                <a:cs typeface="Clear Sans"/>
                <a:sym typeface="Clear Sans"/>
              </a:rPr>
              <a:t>·Trường hợp 4: Thuật toán chạy từng bước để có thể chạy ra đáp án cuối cùng.</a:t>
            </a:r>
          </a:p>
          <a:p>
            <a:pPr algn="l">
              <a:lnSpc>
                <a:spcPts val="4759"/>
              </a:lnSpc>
            </a:pPr>
            <a:r>
              <a:rPr lang="en-US" sz="3399">
                <a:solidFill>
                  <a:srgbClr val="000000"/>
                </a:solidFill>
                <a:latin typeface="Clear Sans"/>
                <a:ea typeface="Clear Sans"/>
                <a:cs typeface="Clear Sans"/>
                <a:sym typeface="Clear Sans"/>
              </a:rPr>
              <a:t>·Trường hợp 5: Giá trị tăng dần, thuật toán chọn các giá trị cách đều 10, 30, 50.</a:t>
            </a:r>
          </a:p>
          <a:p>
            <a:pPr algn="ctr">
              <a:lnSpc>
                <a:spcPts val="4759"/>
              </a:lnSpc>
            </a:pPr>
            <a:endParaRPr lang="en-US" sz="3399">
              <a:solidFill>
                <a:srgbClr val="000000"/>
              </a:solidFill>
              <a:latin typeface="Clear Sans"/>
              <a:ea typeface="Clear Sans"/>
              <a:cs typeface="Clear Sans"/>
              <a:sym typeface="Clear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TextBox 2"/>
          <p:cNvSpPr txBox="1"/>
          <p:nvPr/>
        </p:nvSpPr>
        <p:spPr>
          <a:xfrm>
            <a:off x="1028700" y="904875"/>
            <a:ext cx="13722315" cy="1094740"/>
          </a:xfrm>
          <a:prstGeom prst="rect">
            <a:avLst/>
          </a:prstGeom>
        </p:spPr>
        <p:txBody>
          <a:bodyPr lIns="0" tIns="0" rIns="0" bIns="0" rtlCol="0" anchor="t">
            <a:spAutoFit/>
          </a:bodyPr>
          <a:lstStyle/>
          <a:p>
            <a:pPr algn="ctr">
              <a:lnSpc>
                <a:spcPts val="8959"/>
              </a:lnSpc>
            </a:pPr>
            <a:r>
              <a:rPr lang="en-US" sz="6399" b="1">
                <a:solidFill>
                  <a:srgbClr val="FFFFFF"/>
                </a:solidFill>
                <a:latin typeface="Noto Sans Bold"/>
                <a:ea typeface="Noto Sans Bold"/>
                <a:cs typeface="Noto Sans Bold"/>
                <a:sym typeface="Noto Sans Bold"/>
              </a:rPr>
              <a:t>Phần 2: Bài toán maximum-flow </a:t>
            </a:r>
          </a:p>
        </p:txBody>
      </p:sp>
      <p:sp>
        <p:nvSpPr>
          <p:cNvPr id="3" name="TextBox 3"/>
          <p:cNvSpPr txBox="1"/>
          <p:nvPr/>
        </p:nvSpPr>
        <p:spPr>
          <a:xfrm>
            <a:off x="1028700" y="2232586"/>
            <a:ext cx="5727303" cy="905087"/>
          </a:xfrm>
          <a:prstGeom prst="rect">
            <a:avLst/>
          </a:prstGeom>
        </p:spPr>
        <p:txBody>
          <a:bodyPr lIns="0" tIns="0" rIns="0" bIns="0" rtlCol="0" anchor="t">
            <a:spAutoFit/>
          </a:bodyPr>
          <a:lstStyle/>
          <a:p>
            <a:pPr algn="ctr">
              <a:lnSpc>
                <a:spcPts val="7279"/>
              </a:lnSpc>
            </a:pPr>
            <a:r>
              <a:rPr lang="en-US" sz="5199" b="1">
                <a:solidFill>
                  <a:srgbClr val="FFFFFF"/>
                </a:solidFill>
                <a:latin typeface="DejaVu Serif Bold"/>
                <a:ea typeface="DejaVu Serif Bold"/>
                <a:cs typeface="DejaVu Serif Bold"/>
                <a:sym typeface="DejaVu Serif Bold"/>
              </a:rPr>
              <a:t>2.1 Định nghĩa </a:t>
            </a:r>
          </a:p>
        </p:txBody>
      </p:sp>
      <p:sp>
        <p:nvSpPr>
          <p:cNvPr id="4" name="TextBox 4"/>
          <p:cNvSpPr txBox="1"/>
          <p:nvPr/>
        </p:nvSpPr>
        <p:spPr>
          <a:xfrm>
            <a:off x="1028700" y="3070997"/>
            <a:ext cx="16993330" cy="5886516"/>
          </a:xfrm>
          <a:prstGeom prst="rect">
            <a:avLst/>
          </a:prstGeom>
        </p:spPr>
        <p:txBody>
          <a:bodyPr lIns="0" tIns="0" rIns="0" bIns="0" rtlCol="0" anchor="t">
            <a:spAutoFit/>
          </a:bodyPr>
          <a:lstStyle/>
          <a:p>
            <a:pPr algn="l">
              <a:lnSpc>
                <a:spcPts val="4721"/>
              </a:lnSpc>
            </a:pPr>
            <a:r>
              <a:rPr lang="en-US" sz="3372">
                <a:solidFill>
                  <a:srgbClr val="FFFFFF"/>
                </a:solidFill>
                <a:latin typeface="Clear Sans"/>
                <a:ea typeface="Clear Sans"/>
                <a:cs typeface="Clear Sans"/>
                <a:sym typeface="Clear Sans"/>
              </a:rPr>
              <a:t>-Giả sử ta có một mạng lưới để vận chuyển một loại vật chất (như nước trong hệ thống ống dẫn, hoặc dòng điện trong một hệ thống điện). Mục tiêu của ta là đẩy càng nhiều vật chất qua mạng lưới này từ một điểm xuất phát (gọi là source) đến điểm đích cuối cùng (gọi là sink).</a:t>
            </a:r>
          </a:p>
          <a:p>
            <a:pPr marL="728102" lvl="1" indent="-364051" algn="l">
              <a:lnSpc>
                <a:spcPts val="4721"/>
              </a:lnSpc>
              <a:buFont typeface="Arial"/>
              <a:buChar char="•"/>
            </a:pPr>
            <a:r>
              <a:rPr lang="en-US" sz="3372">
                <a:solidFill>
                  <a:srgbClr val="FFFFFF"/>
                </a:solidFill>
                <a:latin typeface="Clear Sans"/>
                <a:ea typeface="Clear Sans"/>
                <a:cs typeface="Clear Sans"/>
                <a:sym typeface="Clear Sans"/>
              </a:rPr>
              <a:t>Source: Đây là nơi vật chất bắt đầu di chuyển vào mạng lưới, không có gì "chảy vào" nguồn.</a:t>
            </a:r>
          </a:p>
          <a:p>
            <a:pPr marL="728102" lvl="1" indent="-364051" algn="l">
              <a:lnSpc>
                <a:spcPts val="4721"/>
              </a:lnSpc>
              <a:buFont typeface="Arial"/>
              <a:buChar char="•"/>
            </a:pPr>
            <a:r>
              <a:rPr lang="en-US" sz="3372">
                <a:solidFill>
                  <a:srgbClr val="FFFFFF"/>
                </a:solidFill>
                <a:latin typeface="Clear Sans"/>
                <a:ea typeface="Clear Sans"/>
                <a:cs typeface="Clear Sans"/>
                <a:sym typeface="Clear Sans"/>
              </a:rPr>
              <a:t>Sink: Đây là nơi vật chất thoát ra khỏi mạng lưới, không có gì "chảy ra" từ đích. Edge capacity: Mỗi cạnh có hướng với trọng số  là một số nguyên dương, được gọi             là dung lượng cạnh.</a:t>
            </a:r>
          </a:p>
          <a:p>
            <a:pPr algn="ctr">
              <a:lnSpc>
                <a:spcPts val="4721"/>
              </a:lnSpc>
            </a:pPr>
            <a:endParaRPr lang="en-US" sz="3372">
              <a:solidFill>
                <a:srgbClr val="FFFFFF"/>
              </a:solidFill>
              <a:latin typeface="Clear Sans"/>
              <a:ea typeface="Clear Sans"/>
              <a:cs typeface="Clear Sans"/>
              <a:sym typeface="Clear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FEFE"/>
        </a:solidFill>
        <a:effectLst/>
      </p:bgPr>
    </p:bg>
    <p:spTree>
      <p:nvGrpSpPr>
        <p:cNvPr id="1" name=""/>
        <p:cNvGrpSpPr/>
        <p:nvPr/>
      </p:nvGrpSpPr>
      <p:grpSpPr>
        <a:xfrm>
          <a:off x="0" y="0"/>
          <a:ext cx="0" cy="0"/>
          <a:chOff x="0" y="0"/>
          <a:chExt cx="0" cy="0"/>
        </a:xfrm>
      </p:grpSpPr>
      <p:sp>
        <p:nvSpPr>
          <p:cNvPr id="2" name="Freeform 2"/>
          <p:cNvSpPr/>
          <p:nvPr/>
        </p:nvSpPr>
        <p:spPr>
          <a:xfrm>
            <a:off x="0" y="0"/>
            <a:ext cx="5776082" cy="10287000"/>
          </a:xfrm>
          <a:custGeom>
            <a:avLst/>
            <a:gdLst/>
            <a:ahLst/>
            <a:cxnLst/>
            <a:rect l="l" t="t" r="r" b="b"/>
            <a:pathLst>
              <a:path w="5776082" h="10287000">
                <a:moveTo>
                  <a:pt x="0" y="0"/>
                </a:moveTo>
                <a:lnTo>
                  <a:pt x="5776082" y="0"/>
                </a:lnTo>
                <a:lnTo>
                  <a:pt x="5776082" y="10287000"/>
                </a:lnTo>
                <a:lnTo>
                  <a:pt x="0" y="10287000"/>
                </a:lnTo>
                <a:lnTo>
                  <a:pt x="0" y="0"/>
                </a:lnTo>
                <a:close/>
              </a:path>
            </a:pathLst>
          </a:custGeom>
          <a:blipFill>
            <a:blip r:embed="rId2"/>
            <a:stretch>
              <a:fillRect l="-31385" r="-135759"/>
            </a:stretch>
          </a:blipFill>
        </p:spPr>
      </p:sp>
      <p:sp>
        <p:nvSpPr>
          <p:cNvPr id="3" name="Freeform 3"/>
          <p:cNvSpPr/>
          <p:nvPr/>
        </p:nvSpPr>
        <p:spPr>
          <a:xfrm>
            <a:off x="6107132" y="4493949"/>
            <a:ext cx="9000059" cy="1553435"/>
          </a:xfrm>
          <a:custGeom>
            <a:avLst/>
            <a:gdLst/>
            <a:ahLst/>
            <a:cxnLst/>
            <a:rect l="l" t="t" r="r" b="b"/>
            <a:pathLst>
              <a:path w="9000059" h="1553435">
                <a:moveTo>
                  <a:pt x="0" y="0"/>
                </a:moveTo>
                <a:lnTo>
                  <a:pt x="9000059" y="0"/>
                </a:lnTo>
                <a:lnTo>
                  <a:pt x="9000059" y="1553435"/>
                </a:lnTo>
                <a:lnTo>
                  <a:pt x="0" y="1553435"/>
                </a:lnTo>
                <a:lnTo>
                  <a:pt x="0" y="0"/>
                </a:lnTo>
                <a:close/>
              </a:path>
            </a:pathLst>
          </a:custGeom>
          <a:blipFill>
            <a:blip r:embed="rId3"/>
            <a:stretch>
              <a:fillRect/>
            </a:stretch>
          </a:blipFill>
        </p:spPr>
      </p:sp>
      <p:sp>
        <p:nvSpPr>
          <p:cNvPr id="4" name="Freeform 4"/>
          <p:cNvSpPr/>
          <p:nvPr/>
        </p:nvSpPr>
        <p:spPr>
          <a:xfrm>
            <a:off x="6465151" y="7175942"/>
            <a:ext cx="6478828" cy="1671010"/>
          </a:xfrm>
          <a:custGeom>
            <a:avLst/>
            <a:gdLst/>
            <a:ahLst/>
            <a:cxnLst/>
            <a:rect l="l" t="t" r="r" b="b"/>
            <a:pathLst>
              <a:path w="6478828" h="1671010">
                <a:moveTo>
                  <a:pt x="0" y="0"/>
                </a:moveTo>
                <a:lnTo>
                  <a:pt x="6478828" y="0"/>
                </a:lnTo>
                <a:lnTo>
                  <a:pt x="6478828" y="1671010"/>
                </a:lnTo>
                <a:lnTo>
                  <a:pt x="0" y="1671010"/>
                </a:lnTo>
                <a:lnTo>
                  <a:pt x="0" y="0"/>
                </a:lnTo>
                <a:close/>
              </a:path>
            </a:pathLst>
          </a:custGeom>
          <a:blipFill>
            <a:blip r:embed="rId4"/>
            <a:stretch>
              <a:fillRect/>
            </a:stretch>
          </a:blipFill>
        </p:spPr>
      </p:sp>
      <p:sp>
        <p:nvSpPr>
          <p:cNvPr id="5" name="TextBox 5"/>
          <p:cNvSpPr txBox="1"/>
          <p:nvPr/>
        </p:nvSpPr>
        <p:spPr>
          <a:xfrm>
            <a:off x="5998983" y="523769"/>
            <a:ext cx="4926013" cy="905087"/>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2.2 Tính chất</a:t>
            </a:r>
          </a:p>
        </p:txBody>
      </p:sp>
      <p:sp>
        <p:nvSpPr>
          <p:cNvPr id="6" name="TextBox 6"/>
          <p:cNvSpPr txBox="1"/>
          <p:nvPr/>
        </p:nvSpPr>
        <p:spPr>
          <a:xfrm>
            <a:off x="5998983" y="1589940"/>
            <a:ext cx="12149900" cy="3242945"/>
          </a:xfrm>
          <a:prstGeom prst="rect">
            <a:avLst/>
          </a:prstGeom>
        </p:spPr>
        <p:txBody>
          <a:bodyPr lIns="0" tIns="0" rIns="0" bIns="0" rtlCol="0" anchor="t">
            <a:spAutoFit/>
          </a:bodyPr>
          <a:lstStyle/>
          <a:p>
            <a:pPr algn="just">
              <a:lnSpc>
                <a:spcPts val="4200"/>
              </a:lnSpc>
            </a:pPr>
            <a:r>
              <a:rPr lang="en-US" sz="3000">
                <a:solidFill>
                  <a:srgbClr val="000000"/>
                </a:solidFill>
                <a:latin typeface="Clear Sans"/>
                <a:ea typeface="Clear Sans"/>
                <a:cs typeface="Clear Sans"/>
                <a:sym typeface="Clear Sans"/>
              </a:rPr>
              <a:t>-</a:t>
            </a:r>
            <a:r>
              <a:rPr lang="en-US" sz="3000" b="1">
                <a:solidFill>
                  <a:srgbClr val="000000"/>
                </a:solidFill>
                <a:latin typeface="Clear Sans Bold"/>
                <a:ea typeface="Clear Sans Bold"/>
                <a:cs typeface="Clear Sans Bold"/>
                <a:sym typeface="Clear Sans Bold"/>
              </a:rPr>
              <a:t>Dung lượng cạnh</a:t>
            </a:r>
            <a:r>
              <a:rPr lang="en-US" sz="3000">
                <a:solidFill>
                  <a:srgbClr val="000000"/>
                </a:solidFill>
                <a:latin typeface="Clear Sans"/>
                <a:ea typeface="Clear Sans"/>
                <a:cs typeface="Clear Sans"/>
                <a:sym typeface="Clear Sans"/>
              </a:rPr>
              <a:t>: Mỗi đoạn đường (cạnh) nối giữa hai điểm trong mạng lưới đều có một giới hạn dung lượng – tức là giới hạn về lượng vật chất tối đa có thể di chuyển qua đó.</a:t>
            </a:r>
          </a:p>
          <a:p>
            <a:pPr algn="just">
              <a:lnSpc>
                <a:spcPts val="4200"/>
              </a:lnSpc>
            </a:pPr>
            <a:r>
              <a:rPr lang="en-US" sz="3000">
                <a:solidFill>
                  <a:srgbClr val="000000"/>
                </a:solidFill>
                <a:latin typeface="Clear Sans"/>
                <a:ea typeface="Clear Sans"/>
                <a:cs typeface="Clear Sans"/>
                <a:sym typeface="Clear Sans"/>
              </a:rPr>
              <a:t>-</a:t>
            </a:r>
            <a:r>
              <a:rPr lang="en-US" sz="3000" b="1">
                <a:solidFill>
                  <a:srgbClr val="000000"/>
                </a:solidFill>
                <a:latin typeface="Clear Sans Bold"/>
                <a:ea typeface="Clear Sans Bold"/>
                <a:cs typeface="Clear Sans Bold"/>
                <a:sym typeface="Clear Sans Bold"/>
              </a:rPr>
              <a:t>Yêu cầu bảo toàn dòng chảy</a:t>
            </a:r>
            <a:r>
              <a:rPr lang="en-US" sz="3000">
                <a:solidFill>
                  <a:srgbClr val="000000"/>
                </a:solidFill>
                <a:latin typeface="Clear Sans"/>
                <a:ea typeface="Clear Sans"/>
                <a:cs typeface="Clear Sans"/>
                <a:sym typeface="Clear Sans"/>
              </a:rPr>
              <a:t>: Tại mỗi điểm trung gian, tổng lượng vật chất đi vào phải bằng tổng lượng đi ra.</a:t>
            </a:r>
          </a:p>
          <a:p>
            <a:pPr algn="just">
              <a:lnSpc>
                <a:spcPts val="4759"/>
              </a:lnSpc>
            </a:pPr>
            <a:endParaRPr lang="en-US" sz="3000">
              <a:solidFill>
                <a:srgbClr val="000000"/>
              </a:solidFill>
              <a:latin typeface="Clear Sans"/>
              <a:ea typeface="Clear Sans"/>
              <a:cs typeface="Clear Sans"/>
              <a:sym typeface="Clear Sans"/>
            </a:endParaRPr>
          </a:p>
        </p:txBody>
      </p:sp>
      <p:sp>
        <p:nvSpPr>
          <p:cNvPr id="7" name="TextBox 7"/>
          <p:cNvSpPr txBox="1"/>
          <p:nvPr/>
        </p:nvSpPr>
        <p:spPr>
          <a:xfrm>
            <a:off x="5998983" y="6319027"/>
            <a:ext cx="12149900" cy="1047750"/>
          </a:xfrm>
          <a:prstGeom prst="rect">
            <a:avLst/>
          </a:prstGeom>
        </p:spPr>
        <p:txBody>
          <a:bodyPr lIns="0" tIns="0" rIns="0" bIns="0" rtlCol="0" anchor="t">
            <a:spAutoFit/>
          </a:bodyPr>
          <a:lstStyle/>
          <a:p>
            <a:pPr algn="l">
              <a:lnSpc>
                <a:spcPts val="4200"/>
              </a:lnSpc>
            </a:pPr>
            <a:r>
              <a:rPr lang="en-US" sz="3000">
                <a:solidFill>
                  <a:srgbClr val="000000"/>
                </a:solidFill>
                <a:latin typeface="Clear Sans"/>
                <a:ea typeface="Clear Sans"/>
                <a:cs typeface="Clear Sans"/>
                <a:sym typeface="Clear Sans"/>
              </a:rPr>
              <a:t>-Value(v): Tổng lượng vật liệu đi ra khỏi nguồn phải đi đến bồn chứa.</a:t>
            </a:r>
          </a:p>
          <a:p>
            <a:pPr algn="l">
              <a:lnSpc>
                <a:spcPts val="4200"/>
              </a:lnSpc>
            </a:pPr>
            <a:endParaRPr lang="en-US" sz="3000">
              <a:solidFill>
                <a:srgbClr val="000000"/>
              </a:solidFill>
              <a:latin typeface="Clear Sans"/>
              <a:ea typeface="Clear Sans"/>
              <a:cs typeface="Clear Sans"/>
              <a:sym typeface="Clear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B4B82"/>
        </a:solidFill>
        <a:effectLst/>
      </p:bgPr>
    </p:bg>
    <p:spTree>
      <p:nvGrpSpPr>
        <p:cNvPr id="1" name=""/>
        <p:cNvGrpSpPr/>
        <p:nvPr/>
      </p:nvGrpSpPr>
      <p:grpSpPr>
        <a:xfrm>
          <a:off x="0" y="0"/>
          <a:ext cx="0" cy="0"/>
          <a:chOff x="0" y="0"/>
          <a:chExt cx="0" cy="0"/>
        </a:xfrm>
      </p:grpSpPr>
      <p:sp>
        <p:nvSpPr>
          <p:cNvPr id="2" name="Freeform 2"/>
          <p:cNvSpPr/>
          <p:nvPr/>
        </p:nvSpPr>
        <p:spPr>
          <a:xfrm>
            <a:off x="11949888" y="1951228"/>
            <a:ext cx="6338112" cy="6384545"/>
          </a:xfrm>
          <a:custGeom>
            <a:avLst/>
            <a:gdLst/>
            <a:ahLst/>
            <a:cxnLst/>
            <a:rect l="l" t="t" r="r" b="b"/>
            <a:pathLst>
              <a:path w="6338112" h="6384545">
                <a:moveTo>
                  <a:pt x="0" y="0"/>
                </a:moveTo>
                <a:lnTo>
                  <a:pt x="6338112" y="0"/>
                </a:lnTo>
                <a:lnTo>
                  <a:pt x="6338112" y="6384544"/>
                </a:lnTo>
                <a:lnTo>
                  <a:pt x="0" y="6384544"/>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3" name="Freeform 3"/>
          <p:cNvSpPr/>
          <p:nvPr/>
        </p:nvSpPr>
        <p:spPr>
          <a:xfrm>
            <a:off x="904873" y="6671001"/>
            <a:ext cx="10186349" cy="2779981"/>
          </a:xfrm>
          <a:custGeom>
            <a:avLst/>
            <a:gdLst/>
            <a:ahLst/>
            <a:cxnLst/>
            <a:rect l="l" t="t" r="r" b="b"/>
            <a:pathLst>
              <a:path w="10186349" h="2779981">
                <a:moveTo>
                  <a:pt x="0" y="0"/>
                </a:moveTo>
                <a:lnTo>
                  <a:pt x="10186349" y="0"/>
                </a:lnTo>
                <a:lnTo>
                  <a:pt x="10186349" y="2779981"/>
                </a:lnTo>
                <a:lnTo>
                  <a:pt x="0" y="2779981"/>
                </a:lnTo>
                <a:lnTo>
                  <a:pt x="0" y="0"/>
                </a:lnTo>
                <a:close/>
              </a:path>
            </a:pathLst>
          </a:custGeom>
          <a:blipFill>
            <a:blip r:embed="rId4"/>
            <a:stretch>
              <a:fillRect/>
            </a:stretch>
          </a:blipFill>
        </p:spPr>
      </p:sp>
      <p:sp>
        <p:nvSpPr>
          <p:cNvPr id="4" name="TextBox 4"/>
          <p:cNvSpPr txBox="1"/>
          <p:nvPr/>
        </p:nvSpPr>
        <p:spPr>
          <a:xfrm>
            <a:off x="1028700" y="923925"/>
            <a:ext cx="7635112" cy="905087"/>
          </a:xfrm>
          <a:prstGeom prst="rect">
            <a:avLst/>
          </a:prstGeom>
        </p:spPr>
        <p:txBody>
          <a:bodyPr lIns="0" tIns="0" rIns="0" bIns="0" rtlCol="0" anchor="t">
            <a:spAutoFit/>
          </a:bodyPr>
          <a:lstStyle/>
          <a:p>
            <a:pPr algn="ctr">
              <a:lnSpc>
                <a:spcPts val="7279"/>
              </a:lnSpc>
            </a:pPr>
            <a:r>
              <a:rPr lang="en-US" sz="5199" b="1">
                <a:solidFill>
                  <a:srgbClr val="FFFFFF"/>
                </a:solidFill>
                <a:latin typeface="DejaVu Serif Bold"/>
                <a:ea typeface="DejaVu Serif Bold"/>
                <a:cs typeface="DejaVu Serif Bold"/>
                <a:sym typeface="DejaVu Serif Bold"/>
              </a:rPr>
              <a:t>2.2 Tính chất(cont)</a:t>
            </a:r>
          </a:p>
        </p:txBody>
      </p:sp>
      <p:sp>
        <p:nvSpPr>
          <p:cNvPr id="5" name="TextBox 5"/>
          <p:cNvSpPr txBox="1"/>
          <p:nvPr/>
        </p:nvSpPr>
        <p:spPr>
          <a:xfrm>
            <a:off x="1028700" y="1884553"/>
            <a:ext cx="11349440" cy="2380615"/>
          </a:xfrm>
          <a:prstGeom prst="rect">
            <a:avLst/>
          </a:prstGeom>
        </p:spPr>
        <p:txBody>
          <a:bodyPr lIns="0" tIns="0" rIns="0" bIns="0" rtlCol="0" anchor="t">
            <a:spAutoFit/>
          </a:bodyPr>
          <a:lstStyle/>
          <a:p>
            <a:pPr algn="l">
              <a:lnSpc>
                <a:spcPts val="4759"/>
              </a:lnSpc>
            </a:pPr>
            <a:r>
              <a:rPr lang="en-US" sz="3399" dirty="0">
                <a:solidFill>
                  <a:srgbClr val="FFFFFF"/>
                </a:solidFill>
                <a:latin typeface="Clear Sans"/>
                <a:ea typeface="Clear Sans"/>
                <a:cs typeface="Clear Sans"/>
                <a:sym typeface="Clear Sans"/>
              </a:rPr>
              <a:t>-</a:t>
            </a:r>
            <a:r>
              <a:rPr lang="en-US" sz="3399" dirty="0" err="1">
                <a:solidFill>
                  <a:srgbClr val="FFFFFF"/>
                </a:solidFill>
                <a:latin typeface="Clear Sans"/>
                <a:ea typeface="Clear Sans"/>
                <a:cs typeface="Clear Sans"/>
                <a:sym typeface="Clear Sans"/>
              </a:rPr>
              <a:t>Luồng</a:t>
            </a:r>
            <a:r>
              <a:rPr lang="en-US" sz="3399" dirty="0">
                <a:solidFill>
                  <a:srgbClr val="FFFFFF"/>
                </a:solidFill>
                <a:latin typeface="Clear Sans"/>
                <a:ea typeface="Clear Sans"/>
                <a:cs typeface="Clear Sans"/>
                <a:sym typeface="Clear Sans"/>
              </a:rPr>
              <a:t> (</a:t>
            </a:r>
            <a:r>
              <a:rPr lang="en-US" sz="3399" dirty="0" err="1">
                <a:solidFill>
                  <a:srgbClr val="FFFFFF"/>
                </a:solidFill>
                <a:latin typeface="Clear Sans"/>
                <a:ea typeface="Clear Sans"/>
                <a:cs typeface="Clear Sans"/>
                <a:sym typeface="Clear Sans"/>
              </a:rPr>
              <a:t>kha</a:t>
            </a:r>
            <a:r>
              <a:rPr lang="en-US" sz="3399" dirty="0">
                <a:solidFill>
                  <a:srgbClr val="FFFFFF"/>
                </a:solidFill>
                <a:latin typeface="Clear Sans"/>
                <a:ea typeface="Clear Sans"/>
                <a:cs typeface="Clear Sans"/>
                <a:sym typeface="Clear Sans"/>
              </a:rPr>
              <a:t>̉ </a:t>
            </a:r>
            <a:r>
              <a:rPr lang="en-US" sz="3399" dirty="0" err="1">
                <a:solidFill>
                  <a:srgbClr val="FFFFFF"/>
                </a:solidFill>
                <a:latin typeface="Clear Sans"/>
                <a:ea typeface="Clear Sans"/>
                <a:cs typeface="Clear Sans"/>
                <a:sym typeface="Clear Sans"/>
              </a:rPr>
              <a:t>thi</a:t>
            </a:r>
            <a:r>
              <a:rPr lang="en-US" sz="3399" dirty="0">
                <a:solidFill>
                  <a:srgbClr val="FFFFFF"/>
                </a:solidFill>
                <a:latin typeface="Clear Sans"/>
                <a:ea typeface="Clear Sans"/>
                <a:cs typeface="Clear Sans"/>
                <a:sym typeface="Clear Sans"/>
              </a:rPr>
              <a:t>): </a:t>
            </a:r>
            <a:r>
              <a:rPr lang="en-US" sz="3399" dirty="0" err="1">
                <a:solidFill>
                  <a:srgbClr val="FFFFFF"/>
                </a:solidFill>
                <a:latin typeface="Clear Sans"/>
                <a:ea typeface="Clear Sans"/>
                <a:cs typeface="Clear Sans"/>
                <a:sym typeface="Clear Sans"/>
              </a:rPr>
              <a:t>là</a:t>
            </a:r>
            <a:r>
              <a:rPr lang="en-US" sz="3399" dirty="0">
                <a:solidFill>
                  <a:srgbClr val="FFFFFF"/>
                </a:solidFill>
                <a:latin typeface="Clear Sans"/>
                <a:ea typeface="Clear Sans"/>
                <a:cs typeface="Clear Sans"/>
                <a:sym typeface="Clear Sans"/>
              </a:rPr>
              <a:t> </a:t>
            </a:r>
            <a:r>
              <a:rPr lang="en-US" sz="3399" dirty="0" err="1">
                <a:solidFill>
                  <a:srgbClr val="FFFFFF"/>
                </a:solidFill>
                <a:latin typeface="Clear Sans"/>
                <a:ea typeface="Clear Sans"/>
                <a:cs typeface="Clear Sans"/>
                <a:sym typeface="Clear Sans"/>
              </a:rPr>
              <a:t>phép</a:t>
            </a:r>
            <a:r>
              <a:rPr lang="en-US" sz="3399" dirty="0">
                <a:solidFill>
                  <a:srgbClr val="FFFFFF"/>
                </a:solidFill>
                <a:latin typeface="Clear Sans"/>
                <a:ea typeface="Clear Sans"/>
                <a:cs typeface="Clear Sans"/>
                <a:sym typeface="Clear Sans"/>
              </a:rPr>
              <a:t> </a:t>
            </a:r>
            <a:r>
              <a:rPr lang="en-US" sz="3399" dirty="0" err="1">
                <a:solidFill>
                  <a:srgbClr val="FFFFFF"/>
                </a:solidFill>
                <a:latin typeface="Clear Sans"/>
                <a:ea typeface="Clear Sans"/>
                <a:cs typeface="Clear Sans"/>
                <a:sym typeface="Clear Sans"/>
              </a:rPr>
              <a:t>gán</a:t>
            </a:r>
            <a:r>
              <a:rPr lang="en-US" sz="3399" dirty="0">
                <a:solidFill>
                  <a:srgbClr val="FFFFFF"/>
                </a:solidFill>
                <a:latin typeface="Clear Sans"/>
                <a:ea typeface="Clear Sans"/>
                <a:cs typeface="Clear Sans"/>
                <a:sym typeface="Clear Sans"/>
              </a:rPr>
              <a:t> </a:t>
            </a:r>
            <a:r>
              <a:rPr lang="en-US" sz="3399" dirty="0" err="1">
                <a:solidFill>
                  <a:srgbClr val="FFFFFF"/>
                </a:solidFill>
                <a:latin typeface="Clear Sans"/>
                <a:ea typeface="Clear Sans"/>
                <a:cs typeface="Clear Sans"/>
                <a:sym typeface="Clear Sans"/>
              </a:rPr>
              <a:t>các</a:t>
            </a:r>
            <a:r>
              <a:rPr lang="en-US" sz="3399" dirty="0">
                <a:solidFill>
                  <a:srgbClr val="FFFFFF"/>
                </a:solidFill>
                <a:latin typeface="Clear Sans"/>
                <a:ea typeface="Clear Sans"/>
                <a:cs typeface="Clear Sans"/>
                <a:sym typeface="Clear Sans"/>
              </a:rPr>
              <a:t> </a:t>
            </a:r>
            <a:r>
              <a:rPr lang="en-US" sz="3399" dirty="0" err="1">
                <a:solidFill>
                  <a:srgbClr val="FFFFFF"/>
                </a:solidFill>
                <a:latin typeface="Clear Sans"/>
                <a:ea typeface="Clear Sans"/>
                <a:cs typeface="Clear Sans"/>
                <a:sym typeface="Clear Sans"/>
              </a:rPr>
              <a:t>số</a:t>
            </a:r>
            <a:r>
              <a:rPr lang="en-US" sz="3399" dirty="0">
                <a:solidFill>
                  <a:srgbClr val="FFFFFF"/>
                </a:solidFill>
                <a:latin typeface="Clear Sans"/>
                <a:ea typeface="Clear Sans"/>
                <a:cs typeface="Clear Sans"/>
                <a:sym typeface="Clear Sans"/>
              </a:rPr>
              <a:t> </a:t>
            </a:r>
            <a:r>
              <a:rPr lang="en-US" sz="3399" dirty="0" err="1">
                <a:solidFill>
                  <a:srgbClr val="FFFFFF"/>
                </a:solidFill>
                <a:latin typeface="Clear Sans"/>
                <a:ea typeface="Clear Sans"/>
                <a:cs typeface="Clear Sans"/>
                <a:sym typeface="Clear Sans"/>
              </a:rPr>
              <a:t>thực</a:t>
            </a:r>
            <a:r>
              <a:rPr lang="en-US" sz="3399" dirty="0">
                <a:solidFill>
                  <a:srgbClr val="FFFFFF"/>
                </a:solidFill>
                <a:latin typeface="Clear Sans"/>
                <a:ea typeface="Clear Sans"/>
                <a:cs typeface="Clear Sans"/>
                <a:sym typeface="Clear Sans"/>
              </a:rPr>
              <a:t> </a:t>
            </a:r>
            <a:r>
              <a:rPr lang="en-US" sz="3399" dirty="0" err="1">
                <a:solidFill>
                  <a:srgbClr val="FFFFFF"/>
                </a:solidFill>
                <a:latin typeface="Clear Sans"/>
                <a:ea typeface="Clear Sans"/>
                <a:cs typeface="Clear Sans"/>
                <a:sym typeface="Clear Sans"/>
              </a:rPr>
              <a:t>xij</a:t>
            </a:r>
            <a:r>
              <a:rPr lang="en-US" sz="3399" dirty="0">
                <a:solidFill>
                  <a:srgbClr val="FFFFFF"/>
                </a:solidFill>
                <a:latin typeface="Clear Sans"/>
                <a:ea typeface="Clear Sans"/>
                <a:cs typeface="Clear Sans"/>
                <a:sym typeface="Clear Sans"/>
              </a:rPr>
              <a:t> </a:t>
            </a:r>
            <a:r>
              <a:rPr lang="en-US" sz="3399" dirty="0" err="1">
                <a:solidFill>
                  <a:srgbClr val="FFFFFF"/>
                </a:solidFill>
                <a:latin typeface="Clear Sans"/>
                <a:ea typeface="Clear Sans"/>
                <a:cs typeface="Clear Sans"/>
                <a:sym typeface="Clear Sans"/>
              </a:rPr>
              <a:t>cho</a:t>
            </a:r>
            <a:r>
              <a:rPr lang="en-US" sz="3399" dirty="0">
                <a:solidFill>
                  <a:srgbClr val="FFFFFF"/>
                </a:solidFill>
                <a:latin typeface="Clear Sans"/>
                <a:ea typeface="Clear Sans"/>
                <a:cs typeface="Clear Sans"/>
                <a:sym typeface="Clear Sans"/>
              </a:rPr>
              <a:t> </a:t>
            </a:r>
            <a:r>
              <a:rPr lang="en-US" sz="3399" dirty="0" err="1">
                <a:solidFill>
                  <a:srgbClr val="FFFFFF"/>
                </a:solidFill>
                <a:latin typeface="Clear Sans"/>
                <a:ea typeface="Clear Sans"/>
                <a:cs typeface="Clear Sans"/>
                <a:sym typeface="Clear Sans"/>
              </a:rPr>
              <a:t>các</a:t>
            </a:r>
            <a:r>
              <a:rPr lang="en-US" sz="3399" dirty="0">
                <a:solidFill>
                  <a:srgbClr val="FFFFFF"/>
                </a:solidFill>
                <a:latin typeface="Clear Sans"/>
                <a:ea typeface="Clear Sans"/>
                <a:cs typeface="Clear Sans"/>
                <a:sym typeface="Clear Sans"/>
              </a:rPr>
              <a:t> </a:t>
            </a:r>
            <a:r>
              <a:rPr lang="en-US" sz="3399" dirty="0" err="1">
                <a:solidFill>
                  <a:srgbClr val="FFFFFF"/>
                </a:solidFill>
                <a:latin typeface="Clear Sans"/>
                <a:ea typeface="Clear Sans"/>
                <a:cs typeface="Clear Sans"/>
                <a:sym typeface="Clear Sans"/>
              </a:rPr>
              <a:t>cạnh</a:t>
            </a:r>
            <a:r>
              <a:rPr lang="en-US" sz="3399" dirty="0">
                <a:solidFill>
                  <a:srgbClr val="FFFFFF"/>
                </a:solidFill>
                <a:latin typeface="Clear Sans"/>
                <a:ea typeface="Clear Sans"/>
                <a:cs typeface="Clear Sans"/>
                <a:sym typeface="Clear Sans"/>
              </a:rPr>
              <a:t> (</a:t>
            </a:r>
            <a:r>
              <a:rPr lang="en-US" sz="3399" dirty="0" err="1">
                <a:solidFill>
                  <a:srgbClr val="FFFFFF"/>
                </a:solidFill>
                <a:latin typeface="Clear Sans"/>
                <a:ea typeface="Clear Sans"/>
                <a:cs typeface="Clear Sans"/>
                <a:sym typeface="Clear Sans"/>
              </a:rPr>
              <a:t>i</a:t>
            </a:r>
            <a:r>
              <a:rPr lang="en-US" sz="3399" dirty="0">
                <a:solidFill>
                  <a:srgbClr val="FFFFFF"/>
                </a:solidFill>
                <a:latin typeface="Clear Sans"/>
                <a:ea typeface="Clear Sans"/>
                <a:cs typeface="Clear Sans"/>
                <a:sym typeface="Clear Sans"/>
              </a:rPr>
              <a:t>, j) </a:t>
            </a:r>
            <a:r>
              <a:rPr lang="en-US" sz="3399" dirty="0" err="1">
                <a:solidFill>
                  <a:srgbClr val="FFFFFF"/>
                </a:solidFill>
                <a:latin typeface="Clear Sans"/>
                <a:ea typeface="Clear Sans"/>
                <a:cs typeface="Clear Sans"/>
                <a:sym typeface="Clear Sans"/>
              </a:rPr>
              <a:t>của</a:t>
            </a:r>
            <a:r>
              <a:rPr lang="en-US" sz="3399" dirty="0">
                <a:solidFill>
                  <a:srgbClr val="FFFFFF"/>
                </a:solidFill>
                <a:latin typeface="Clear Sans"/>
                <a:ea typeface="Clear Sans"/>
                <a:cs typeface="Clear Sans"/>
                <a:sym typeface="Clear Sans"/>
              </a:rPr>
              <a:t> </a:t>
            </a:r>
            <a:r>
              <a:rPr lang="en-US" sz="3399" dirty="0" err="1">
                <a:solidFill>
                  <a:srgbClr val="FFFFFF"/>
                </a:solidFill>
                <a:latin typeface="Clear Sans"/>
                <a:ea typeface="Clear Sans"/>
                <a:cs typeface="Clear Sans"/>
                <a:sym typeface="Clear Sans"/>
              </a:rPr>
              <a:t>một</a:t>
            </a:r>
            <a:r>
              <a:rPr lang="en-US" sz="3399" dirty="0">
                <a:solidFill>
                  <a:srgbClr val="FFFFFF"/>
                </a:solidFill>
                <a:latin typeface="Clear Sans"/>
                <a:ea typeface="Clear Sans"/>
                <a:cs typeface="Clear Sans"/>
                <a:sym typeface="Clear Sans"/>
              </a:rPr>
              <a:t> </a:t>
            </a:r>
            <a:r>
              <a:rPr lang="en-US" sz="3399" dirty="0" err="1">
                <a:solidFill>
                  <a:srgbClr val="FFFFFF"/>
                </a:solidFill>
                <a:latin typeface="Clear Sans"/>
                <a:ea typeface="Clear Sans"/>
                <a:cs typeface="Clear Sans"/>
                <a:sym typeface="Clear Sans"/>
              </a:rPr>
              <a:t>mạng</a:t>
            </a:r>
            <a:r>
              <a:rPr lang="en-US" sz="3399" dirty="0">
                <a:solidFill>
                  <a:srgbClr val="FFFFFF"/>
                </a:solidFill>
                <a:latin typeface="Clear Sans"/>
                <a:ea typeface="Clear Sans"/>
                <a:cs typeface="Clear Sans"/>
                <a:sym typeface="Clear Sans"/>
              </a:rPr>
              <a:t> </a:t>
            </a:r>
            <a:r>
              <a:rPr lang="en-US" sz="3399" dirty="0" err="1">
                <a:solidFill>
                  <a:srgbClr val="FFFFFF"/>
                </a:solidFill>
                <a:latin typeface="Clear Sans"/>
                <a:ea typeface="Clear Sans"/>
                <a:cs typeface="Clear Sans"/>
                <a:sym typeface="Clear Sans"/>
              </a:rPr>
              <a:t>nhất</a:t>
            </a:r>
            <a:r>
              <a:rPr lang="en-US" sz="3399" dirty="0">
                <a:solidFill>
                  <a:srgbClr val="FFFFFF"/>
                </a:solidFill>
                <a:latin typeface="Clear Sans"/>
                <a:ea typeface="Clear Sans"/>
                <a:cs typeface="Clear Sans"/>
                <a:sym typeface="Clear Sans"/>
              </a:rPr>
              <a:t> </a:t>
            </a:r>
            <a:r>
              <a:rPr lang="en-US" sz="3399" dirty="0" err="1">
                <a:solidFill>
                  <a:srgbClr val="FFFFFF"/>
                </a:solidFill>
                <a:latin typeface="Clear Sans"/>
                <a:ea typeface="Clear Sans"/>
                <a:cs typeface="Clear Sans"/>
                <a:sym typeface="Clear Sans"/>
              </a:rPr>
              <a:t>định</a:t>
            </a:r>
            <a:r>
              <a:rPr lang="en-US" sz="3399" dirty="0">
                <a:solidFill>
                  <a:srgbClr val="FFFFFF"/>
                </a:solidFill>
                <a:latin typeface="Clear Sans"/>
                <a:ea typeface="Clear Sans"/>
                <a:cs typeface="Clear Sans"/>
                <a:sym typeface="Clear Sans"/>
              </a:rPr>
              <a:t> </a:t>
            </a:r>
            <a:r>
              <a:rPr lang="en-US" sz="3399" dirty="0" err="1">
                <a:solidFill>
                  <a:srgbClr val="FFFFFF"/>
                </a:solidFill>
                <a:latin typeface="Clear Sans"/>
                <a:ea typeface="Clear Sans"/>
                <a:cs typeface="Clear Sans"/>
                <a:sym typeface="Clear Sans"/>
              </a:rPr>
              <a:t>thỏa</a:t>
            </a:r>
            <a:r>
              <a:rPr lang="en-US" sz="3399" dirty="0">
                <a:solidFill>
                  <a:srgbClr val="FFFFFF"/>
                </a:solidFill>
                <a:latin typeface="Clear Sans"/>
                <a:ea typeface="Clear Sans"/>
                <a:cs typeface="Clear Sans"/>
                <a:sym typeface="Clear Sans"/>
              </a:rPr>
              <a:t> </a:t>
            </a:r>
            <a:r>
              <a:rPr lang="en-US" sz="3399" dirty="0" err="1">
                <a:solidFill>
                  <a:srgbClr val="FFFFFF"/>
                </a:solidFill>
                <a:latin typeface="Clear Sans"/>
                <a:ea typeface="Clear Sans"/>
                <a:cs typeface="Clear Sans"/>
                <a:sym typeface="Clear Sans"/>
              </a:rPr>
              <a:t>mãn</a:t>
            </a:r>
            <a:r>
              <a:rPr lang="en-US" sz="3399" dirty="0">
                <a:solidFill>
                  <a:srgbClr val="FFFFFF"/>
                </a:solidFill>
                <a:latin typeface="Clear Sans"/>
                <a:ea typeface="Clear Sans"/>
                <a:cs typeface="Clear Sans"/>
                <a:sym typeface="Clear Sans"/>
              </a:rPr>
              <a:t> </a:t>
            </a:r>
            <a:r>
              <a:rPr lang="en-US" sz="3399" dirty="0" err="1">
                <a:solidFill>
                  <a:srgbClr val="FFFFFF"/>
                </a:solidFill>
                <a:latin typeface="Clear Sans"/>
                <a:ea typeface="Clear Sans"/>
                <a:cs typeface="Clear Sans"/>
                <a:sym typeface="Clear Sans"/>
              </a:rPr>
              <a:t>các</a:t>
            </a:r>
            <a:r>
              <a:rPr lang="en-US" sz="3399" dirty="0">
                <a:solidFill>
                  <a:srgbClr val="FFFFFF"/>
                </a:solidFill>
                <a:latin typeface="Clear Sans"/>
                <a:ea typeface="Clear Sans"/>
                <a:cs typeface="Clear Sans"/>
                <a:sym typeface="Clear Sans"/>
              </a:rPr>
              <a:t> </a:t>
            </a:r>
            <a:r>
              <a:rPr lang="en-US" sz="3399" dirty="0" err="1">
                <a:solidFill>
                  <a:srgbClr val="FFFFFF"/>
                </a:solidFill>
                <a:latin typeface="Clear Sans"/>
                <a:ea typeface="Clear Sans"/>
                <a:cs typeface="Clear Sans"/>
                <a:sym typeface="Clear Sans"/>
              </a:rPr>
              <a:t>ràng</a:t>
            </a:r>
            <a:r>
              <a:rPr lang="en-US" sz="3399" dirty="0">
                <a:solidFill>
                  <a:srgbClr val="FFFFFF"/>
                </a:solidFill>
                <a:latin typeface="Clear Sans"/>
                <a:ea typeface="Clear Sans"/>
                <a:cs typeface="Clear Sans"/>
                <a:sym typeface="Clear Sans"/>
              </a:rPr>
              <a:t> </a:t>
            </a:r>
            <a:r>
              <a:rPr lang="en-US" sz="3399" dirty="0" err="1">
                <a:solidFill>
                  <a:srgbClr val="FFFFFF"/>
                </a:solidFill>
                <a:latin typeface="Clear Sans"/>
                <a:ea typeface="Clear Sans"/>
                <a:cs typeface="Clear Sans"/>
                <a:sym typeface="Clear Sans"/>
              </a:rPr>
              <a:t>buộc</a:t>
            </a:r>
            <a:r>
              <a:rPr lang="en-US" sz="3399" dirty="0">
                <a:solidFill>
                  <a:srgbClr val="FFFFFF"/>
                </a:solidFill>
                <a:latin typeface="Clear Sans"/>
                <a:ea typeface="Clear Sans"/>
                <a:cs typeface="Clear Sans"/>
                <a:sym typeface="Clear Sans"/>
              </a:rPr>
              <a:t> </a:t>
            </a:r>
            <a:r>
              <a:rPr lang="en-US" sz="3399" dirty="0" err="1">
                <a:solidFill>
                  <a:srgbClr val="FFFFFF"/>
                </a:solidFill>
                <a:latin typeface="Clear Sans"/>
                <a:ea typeface="Clear Sans"/>
                <a:cs typeface="Clear Sans"/>
                <a:sym typeface="Clear Sans"/>
              </a:rPr>
              <a:t>bảo</a:t>
            </a:r>
            <a:r>
              <a:rPr lang="en-US" sz="3399" dirty="0">
                <a:solidFill>
                  <a:srgbClr val="FFFFFF"/>
                </a:solidFill>
                <a:latin typeface="Clear Sans"/>
                <a:ea typeface="Clear Sans"/>
                <a:cs typeface="Clear Sans"/>
                <a:sym typeface="Clear Sans"/>
              </a:rPr>
              <a:t> </a:t>
            </a:r>
            <a:r>
              <a:rPr lang="en-US" sz="3399" dirty="0" err="1">
                <a:solidFill>
                  <a:srgbClr val="FFFFFF"/>
                </a:solidFill>
                <a:latin typeface="Clear Sans"/>
                <a:ea typeface="Clear Sans"/>
                <a:cs typeface="Clear Sans"/>
                <a:sym typeface="Clear Sans"/>
              </a:rPr>
              <a:t>toàn</a:t>
            </a:r>
            <a:r>
              <a:rPr lang="en-US" sz="3399" dirty="0">
                <a:solidFill>
                  <a:srgbClr val="FFFFFF"/>
                </a:solidFill>
                <a:latin typeface="Clear Sans"/>
                <a:ea typeface="Clear Sans"/>
                <a:cs typeface="Clear Sans"/>
                <a:sym typeface="Clear Sans"/>
              </a:rPr>
              <a:t> </a:t>
            </a:r>
            <a:r>
              <a:rPr lang="en-US" sz="3399" dirty="0" err="1">
                <a:solidFill>
                  <a:srgbClr val="FFFFFF"/>
                </a:solidFill>
                <a:latin typeface="Clear Sans"/>
                <a:ea typeface="Clear Sans"/>
                <a:cs typeface="Clear Sans"/>
                <a:sym typeface="Clear Sans"/>
              </a:rPr>
              <a:t>luồng</a:t>
            </a:r>
            <a:r>
              <a:rPr lang="en-US" sz="3399" dirty="0">
                <a:solidFill>
                  <a:srgbClr val="FFFFFF"/>
                </a:solidFill>
                <a:latin typeface="Clear Sans"/>
                <a:ea typeface="Clear Sans"/>
                <a:cs typeface="Clear Sans"/>
                <a:sym typeface="Clear Sans"/>
              </a:rPr>
              <a:t> </a:t>
            </a:r>
            <a:r>
              <a:rPr lang="en-US" sz="3399" dirty="0" err="1">
                <a:solidFill>
                  <a:srgbClr val="FFFFFF"/>
                </a:solidFill>
                <a:latin typeface="Clear Sans"/>
                <a:ea typeface="Clear Sans"/>
                <a:cs typeface="Clear Sans"/>
                <a:sym typeface="Clear Sans"/>
              </a:rPr>
              <a:t>và</a:t>
            </a:r>
            <a:r>
              <a:rPr lang="en-US" sz="3399" dirty="0">
                <a:solidFill>
                  <a:srgbClr val="FFFFFF"/>
                </a:solidFill>
                <a:latin typeface="Clear Sans"/>
                <a:ea typeface="Clear Sans"/>
                <a:cs typeface="Clear Sans"/>
                <a:sym typeface="Clear Sans"/>
              </a:rPr>
              <a:t> </a:t>
            </a:r>
            <a:r>
              <a:rPr lang="en-US" sz="3399" dirty="0" err="1">
                <a:solidFill>
                  <a:srgbClr val="FFFFFF"/>
                </a:solidFill>
                <a:latin typeface="Clear Sans"/>
                <a:ea typeface="Clear Sans"/>
                <a:cs typeface="Clear Sans"/>
                <a:sym typeface="Clear Sans"/>
              </a:rPr>
              <a:t>các</a:t>
            </a:r>
            <a:r>
              <a:rPr lang="en-US" sz="3399" dirty="0">
                <a:solidFill>
                  <a:srgbClr val="FFFFFF"/>
                </a:solidFill>
                <a:latin typeface="Clear Sans"/>
                <a:ea typeface="Clear Sans"/>
                <a:cs typeface="Clear Sans"/>
                <a:sym typeface="Clear Sans"/>
              </a:rPr>
              <a:t> </a:t>
            </a:r>
            <a:r>
              <a:rPr lang="en-US" sz="3399" dirty="0" err="1">
                <a:solidFill>
                  <a:srgbClr val="FFFFFF"/>
                </a:solidFill>
                <a:latin typeface="Clear Sans"/>
                <a:ea typeface="Clear Sans"/>
                <a:cs typeface="Clear Sans"/>
                <a:sym typeface="Clear Sans"/>
              </a:rPr>
              <a:t>ràng</a:t>
            </a:r>
            <a:r>
              <a:rPr lang="en-US" sz="3399" dirty="0">
                <a:solidFill>
                  <a:srgbClr val="FFFFFF"/>
                </a:solidFill>
                <a:latin typeface="Clear Sans"/>
                <a:ea typeface="Clear Sans"/>
                <a:cs typeface="Clear Sans"/>
                <a:sym typeface="Clear Sans"/>
              </a:rPr>
              <a:t> </a:t>
            </a:r>
            <a:r>
              <a:rPr lang="en-US" sz="3399" dirty="0" err="1">
                <a:solidFill>
                  <a:srgbClr val="FFFFFF"/>
                </a:solidFill>
                <a:latin typeface="Clear Sans"/>
                <a:ea typeface="Clear Sans"/>
                <a:cs typeface="Clear Sans"/>
                <a:sym typeface="Clear Sans"/>
              </a:rPr>
              <a:t>buộc</a:t>
            </a:r>
            <a:r>
              <a:rPr lang="en-US" sz="3399" dirty="0">
                <a:solidFill>
                  <a:srgbClr val="FFFFFF"/>
                </a:solidFill>
                <a:latin typeface="Clear Sans"/>
                <a:ea typeface="Clear Sans"/>
                <a:cs typeface="Clear Sans"/>
                <a:sym typeface="Clear Sans"/>
              </a:rPr>
              <a:t> </a:t>
            </a:r>
            <a:r>
              <a:rPr lang="en-US" sz="3399" dirty="0" err="1">
                <a:solidFill>
                  <a:srgbClr val="FFFFFF"/>
                </a:solidFill>
                <a:latin typeface="Clear Sans"/>
                <a:ea typeface="Clear Sans"/>
                <a:cs typeface="Clear Sans"/>
                <a:sym typeface="Clear Sans"/>
              </a:rPr>
              <a:t>về</a:t>
            </a:r>
            <a:r>
              <a:rPr lang="en-US" sz="3399" dirty="0">
                <a:solidFill>
                  <a:srgbClr val="FFFFFF"/>
                </a:solidFill>
                <a:latin typeface="Clear Sans"/>
                <a:ea typeface="Clear Sans"/>
                <a:cs typeface="Clear Sans"/>
                <a:sym typeface="Clear Sans"/>
              </a:rPr>
              <a:t> dung </a:t>
            </a:r>
            <a:r>
              <a:rPr lang="en-US" sz="3399" dirty="0" err="1">
                <a:solidFill>
                  <a:srgbClr val="FFFFFF"/>
                </a:solidFill>
                <a:latin typeface="Clear Sans"/>
                <a:ea typeface="Clear Sans"/>
                <a:cs typeface="Clear Sans"/>
                <a:sym typeface="Clear Sans"/>
              </a:rPr>
              <a:t>lượng</a:t>
            </a:r>
            <a:r>
              <a:rPr lang="en-US" sz="3399" dirty="0">
                <a:solidFill>
                  <a:srgbClr val="FFFFFF"/>
                </a:solidFill>
                <a:latin typeface="Clear Sans"/>
                <a:ea typeface="Clear Sans"/>
                <a:cs typeface="Clear Sans"/>
                <a:sym typeface="Clear Sans"/>
              </a:rPr>
              <a:t>.</a:t>
            </a:r>
          </a:p>
          <a:p>
            <a:pPr algn="l">
              <a:lnSpc>
                <a:spcPts val="4759"/>
              </a:lnSpc>
            </a:pPr>
            <a:endParaRPr lang="en-US" sz="3399" dirty="0">
              <a:solidFill>
                <a:srgbClr val="FFFFFF"/>
              </a:solidFill>
              <a:latin typeface="Clear Sans"/>
              <a:ea typeface="Clear Sans"/>
              <a:cs typeface="Clear Sans"/>
              <a:sym typeface="Clear Sans"/>
            </a:endParaRPr>
          </a:p>
        </p:txBody>
      </p:sp>
      <p:sp>
        <p:nvSpPr>
          <p:cNvPr id="6" name="TextBox 6"/>
          <p:cNvSpPr txBox="1"/>
          <p:nvPr/>
        </p:nvSpPr>
        <p:spPr>
          <a:xfrm>
            <a:off x="904873" y="4284218"/>
            <a:ext cx="4930775" cy="905087"/>
          </a:xfrm>
          <a:prstGeom prst="rect">
            <a:avLst/>
          </a:prstGeom>
        </p:spPr>
        <p:txBody>
          <a:bodyPr lIns="0" tIns="0" rIns="0" bIns="0" rtlCol="0" anchor="t">
            <a:spAutoFit/>
          </a:bodyPr>
          <a:lstStyle/>
          <a:p>
            <a:pPr algn="ctr">
              <a:lnSpc>
                <a:spcPts val="7279"/>
              </a:lnSpc>
            </a:pPr>
            <a:r>
              <a:rPr lang="en-US" sz="5199" b="1">
                <a:solidFill>
                  <a:srgbClr val="FFFFFF"/>
                </a:solidFill>
                <a:latin typeface="DejaVu Serif Bold"/>
                <a:ea typeface="DejaVu Serif Bold"/>
                <a:cs typeface="DejaVu Serif Bold"/>
                <a:sym typeface="DejaVu Serif Bold"/>
              </a:rPr>
              <a:t>2.3 Phát biểu</a:t>
            </a:r>
          </a:p>
        </p:txBody>
      </p:sp>
      <p:sp>
        <p:nvSpPr>
          <p:cNvPr id="7" name="TextBox 7"/>
          <p:cNvSpPr txBox="1"/>
          <p:nvPr/>
        </p:nvSpPr>
        <p:spPr>
          <a:xfrm>
            <a:off x="904873" y="5246455"/>
            <a:ext cx="11262000" cy="1780540"/>
          </a:xfrm>
          <a:prstGeom prst="rect">
            <a:avLst/>
          </a:prstGeom>
        </p:spPr>
        <p:txBody>
          <a:bodyPr lIns="0" tIns="0" rIns="0" bIns="0" rtlCol="0" anchor="t">
            <a:spAutoFit/>
          </a:bodyPr>
          <a:lstStyle/>
          <a:p>
            <a:pPr algn="l">
              <a:lnSpc>
                <a:spcPts val="4759"/>
              </a:lnSpc>
            </a:pPr>
            <a:r>
              <a:rPr lang="en-US" sz="3399" dirty="0">
                <a:solidFill>
                  <a:srgbClr val="FFFFFF"/>
                </a:solidFill>
                <a:latin typeface="Clear Sans"/>
                <a:ea typeface="Clear Sans"/>
                <a:cs typeface="Clear Sans"/>
                <a:sym typeface="Clear Sans"/>
              </a:rPr>
              <a:t>-</a:t>
            </a:r>
            <a:r>
              <a:rPr lang="en-US" sz="3399" dirty="0" err="1">
                <a:solidFill>
                  <a:srgbClr val="FFFFFF"/>
                </a:solidFill>
                <a:latin typeface="Clear Sans"/>
                <a:ea typeface="Clear Sans"/>
                <a:cs typeface="Clear Sans"/>
                <a:sym typeface="Clear Sans"/>
              </a:rPr>
              <a:t>Bài</a:t>
            </a:r>
            <a:r>
              <a:rPr lang="en-US" sz="3399" dirty="0">
                <a:solidFill>
                  <a:srgbClr val="FFFFFF"/>
                </a:solidFill>
                <a:latin typeface="Clear Sans"/>
                <a:ea typeface="Clear Sans"/>
                <a:cs typeface="Clear Sans"/>
                <a:sym typeface="Clear Sans"/>
              </a:rPr>
              <a:t> </a:t>
            </a:r>
            <a:r>
              <a:rPr lang="en-US" sz="3399" dirty="0" err="1">
                <a:solidFill>
                  <a:srgbClr val="FFFFFF"/>
                </a:solidFill>
                <a:latin typeface="Clear Sans"/>
                <a:ea typeface="Clear Sans"/>
                <a:cs typeface="Clear Sans"/>
                <a:sym typeface="Clear Sans"/>
              </a:rPr>
              <a:t>toán</a:t>
            </a:r>
            <a:r>
              <a:rPr lang="en-US" sz="3399" dirty="0">
                <a:solidFill>
                  <a:srgbClr val="FFFFFF"/>
                </a:solidFill>
                <a:latin typeface="Clear Sans"/>
                <a:ea typeface="Clear Sans"/>
                <a:cs typeface="Clear Sans"/>
                <a:sym typeface="Clear Sans"/>
              </a:rPr>
              <a:t> maximum-flow problem có </a:t>
            </a:r>
            <a:r>
              <a:rPr lang="en-US" sz="3399" dirty="0" err="1">
                <a:solidFill>
                  <a:srgbClr val="FFFFFF"/>
                </a:solidFill>
                <a:latin typeface="Clear Sans"/>
                <a:ea typeface="Clear Sans"/>
                <a:cs typeface="Clear Sans"/>
                <a:sym typeface="Clear Sans"/>
              </a:rPr>
              <a:t>thê</a:t>
            </a:r>
            <a:r>
              <a:rPr lang="en-US" sz="3399" dirty="0">
                <a:solidFill>
                  <a:srgbClr val="FFFFFF"/>
                </a:solidFill>
                <a:latin typeface="Clear Sans"/>
                <a:ea typeface="Clear Sans"/>
                <a:cs typeface="Clear Sans"/>
                <a:sym typeface="Clear Sans"/>
              </a:rPr>
              <a:t>̉ </a:t>
            </a:r>
            <a:r>
              <a:rPr lang="en-US" sz="3399" dirty="0" err="1">
                <a:solidFill>
                  <a:srgbClr val="FFFFFF"/>
                </a:solidFill>
                <a:latin typeface="Clear Sans"/>
                <a:ea typeface="Clear Sans"/>
                <a:cs typeface="Clear Sans"/>
                <a:sym typeface="Clear Sans"/>
              </a:rPr>
              <a:t>được</a:t>
            </a:r>
            <a:r>
              <a:rPr lang="en-US" sz="3399" dirty="0">
                <a:solidFill>
                  <a:srgbClr val="FFFFFF"/>
                </a:solidFill>
                <a:latin typeface="Clear Sans"/>
                <a:ea typeface="Clear Sans"/>
                <a:cs typeface="Clear Sans"/>
                <a:sym typeface="Clear Sans"/>
              </a:rPr>
              <a:t> </a:t>
            </a:r>
            <a:r>
              <a:rPr lang="en-US" sz="3399" dirty="0" err="1">
                <a:solidFill>
                  <a:srgbClr val="FFFFFF"/>
                </a:solidFill>
                <a:latin typeface="Clear Sans"/>
                <a:ea typeface="Clear Sans"/>
                <a:cs typeface="Clear Sans"/>
                <a:sym typeface="Clear Sans"/>
              </a:rPr>
              <a:t>phát</a:t>
            </a:r>
            <a:r>
              <a:rPr lang="en-US" sz="3399" dirty="0">
                <a:solidFill>
                  <a:srgbClr val="FFFFFF"/>
                </a:solidFill>
                <a:latin typeface="Clear Sans"/>
                <a:ea typeface="Clear Sans"/>
                <a:cs typeface="Clear Sans"/>
                <a:sym typeface="Clear Sans"/>
              </a:rPr>
              <a:t> </a:t>
            </a:r>
            <a:r>
              <a:rPr lang="en-US" sz="3399" dirty="0" err="1">
                <a:solidFill>
                  <a:srgbClr val="FFFFFF"/>
                </a:solidFill>
                <a:latin typeface="Clear Sans"/>
                <a:ea typeface="Clear Sans"/>
                <a:cs typeface="Clear Sans"/>
                <a:sym typeface="Clear Sans"/>
              </a:rPr>
              <a:t>biểu</a:t>
            </a:r>
            <a:r>
              <a:rPr lang="en-US" sz="3399" dirty="0">
                <a:solidFill>
                  <a:srgbClr val="FFFFFF"/>
                </a:solidFill>
                <a:latin typeface="Clear Sans"/>
                <a:ea typeface="Clear Sans"/>
                <a:cs typeface="Clear Sans"/>
                <a:sym typeface="Clear Sans"/>
              </a:rPr>
              <a:t> </a:t>
            </a:r>
            <a:r>
              <a:rPr lang="en-US" sz="3399" dirty="0" err="1">
                <a:solidFill>
                  <a:srgbClr val="FFFFFF"/>
                </a:solidFill>
                <a:latin typeface="Clear Sans"/>
                <a:ea typeface="Clear Sans"/>
                <a:cs typeface="Clear Sans"/>
                <a:sym typeface="Clear Sans"/>
              </a:rPr>
              <a:t>như</a:t>
            </a:r>
            <a:r>
              <a:rPr lang="en-US" sz="3399" dirty="0">
                <a:solidFill>
                  <a:srgbClr val="FFFFFF"/>
                </a:solidFill>
                <a:latin typeface="Clear Sans"/>
                <a:ea typeface="Clear Sans"/>
                <a:cs typeface="Clear Sans"/>
                <a:sym typeface="Clear Sans"/>
              </a:rPr>
              <a:t> </a:t>
            </a:r>
            <a:r>
              <a:rPr lang="en-US" sz="3399" dirty="0" err="1">
                <a:solidFill>
                  <a:srgbClr val="FFFFFF"/>
                </a:solidFill>
                <a:latin typeface="Clear Sans"/>
                <a:ea typeface="Clear Sans"/>
                <a:cs typeface="Clear Sans"/>
                <a:sym typeface="Clear Sans"/>
              </a:rPr>
              <a:t>sau</a:t>
            </a:r>
            <a:r>
              <a:rPr lang="en-US" sz="3399" dirty="0">
                <a:solidFill>
                  <a:srgbClr val="FFFFFF"/>
                </a:solidFill>
                <a:latin typeface="Clear Sans"/>
                <a:ea typeface="Clear Sans"/>
                <a:cs typeface="Clear Sans"/>
                <a:sym typeface="Clear Sans"/>
              </a:rPr>
              <a:t>:</a:t>
            </a:r>
          </a:p>
          <a:p>
            <a:pPr algn="l">
              <a:lnSpc>
                <a:spcPts val="4759"/>
              </a:lnSpc>
            </a:pPr>
            <a:endParaRPr lang="en-US" sz="3399" dirty="0">
              <a:solidFill>
                <a:srgbClr val="FFFFFF"/>
              </a:solidFill>
              <a:latin typeface="Clear Sans"/>
              <a:ea typeface="Clear Sans"/>
              <a:cs typeface="Clear Sans"/>
              <a:sym typeface="Clear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7B4A7"/>
        </a:solidFill>
        <a:effectLst/>
      </p:bgPr>
    </p:bg>
    <p:spTree>
      <p:nvGrpSpPr>
        <p:cNvPr id="1" name=""/>
        <p:cNvGrpSpPr/>
        <p:nvPr/>
      </p:nvGrpSpPr>
      <p:grpSpPr>
        <a:xfrm>
          <a:off x="0" y="0"/>
          <a:ext cx="0" cy="0"/>
          <a:chOff x="0" y="0"/>
          <a:chExt cx="0" cy="0"/>
        </a:xfrm>
      </p:grpSpPr>
      <p:sp>
        <p:nvSpPr>
          <p:cNvPr id="2" name="TextBox 2"/>
          <p:cNvSpPr txBox="1"/>
          <p:nvPr/>
        </p:nvSpPr>
        <p:spPr>
          <a:xfrm>
            <a:off x="1028700" y="914400"/>
            <a:ext cx="11035018" cy="1758950"/>
          </a:xfrm>
          <a:prstGeom prst="rect">
            <a:avLst/>
          </a:prstGeom>
        </p:spPr>
        <p:txBody>
          <a:bodyPr lIns="0" tIns="0" rIns="0" bIns="0" rtlCol="0" anchor="t">
            <a:spAutoFit/>
          </a:bodyPr>
          <a:lstStyle/>
          <a:p>
            <a:pPr algn="ctr">
              <a:lnSpc>
                <a:spcPts val="7000"/>
              </a:lnSpc>
            </a:pPr>
            <a:r>
              <a:rPr lang="en-US" sz="5000" b="1">
                <a:solidFill>
                  <a:srgbClr val="000000"/>
                </a:solidFill>
                <a:latin typeface="DejaVu Serif Bold"/>
                <a:ea typeface="DejaVu Serif Bold"/>
                <a:cs typeface="DejaVu Serif Bold"/>
                <a:sym typeface="DejaVu Serif Bold"/>
              </a:rPr>
              <a:t>2.4 Thuật toán Edmonds-Karp</a:t>
            </a:r>
          </a:p>
          <a:p>
            <a:pPr algn="ctr">
              <a:lnSpc>
                <a:spcPts val="7000"/>
              </a:lnSpc>
            </a:pPr>
            <a:endParaRPr lang="en-US" sz="5000" b="1">
              <a:solidFill>
                <a:srgbClr val="000000"/>
              </a:solidFill>
              <a:latin typeface="DejaVu Serif Bold"/>
              <a:ea typeface="DejaVu Serif Bold"/>
              <a:cs typeface="DejaVu Serif Bold"/>
              <a:sym typeface="DejaVu Serif Bold"/>
            </a:endParaRPr>
          </a:p>
        </p:txBody>
      </p:sp>
      <p:sp>
        <p:nvSpPr>
          <p:cNvPr id="3" name="TextBox 3"/>
          <p:cNvSpPr txBox="1"/>
          <p:nvPr/>
        </p:nvSpPr>
        <p:spPr>
          <a:xfrm>
            <a:off x="1028700" y="2026058"/>
            <a:ext cx="15840631" cy="8202960"/>
          </a:xfrm>
          <a:prstGeom prst="rect">
            <a:avLst/>
          </a:prstGeom>
        </p:spPr>
        <p:txBody>
          <a:bodyPr lIns="0" tIns="0" rIns="0" bIns="0" rtlCol="0" anchor="t">
            <a:spAutoFit/>
          </a:bodyPr>
          <a:lstStyle/>
          <a:p>
            <a:pPr algn="l">
              <a:lnSpc>
                <a:spcPts val="4093"/>
              </a:lnSpc>
            </a:pPr>
            <a:r>
              <a:rPr lang="en-US" sz="2923" dirty="0">
                <a:solidFill>
                  <a:srgbClr val="000000"/>
                </a:solidFill>
                <a:latin typeface="Clear Sans"/>
                <a:ea typeface="Clear Sans"/>
                <a:cs typeface="Clear Sans"/>
                <a:sym typeface="Clear Sans"/>
              </a:rPr>
              <a:t>-Edmonds-Karp </a:t>
            </a:r>
            <a:r>
              <a:rPr lang="en-US" sz="2923" dirty="0" err="1">
                <a:solidFill>
                  <a:srgbClr val="000000"/>
                </a:solidFill>
                <a:latin typeface="Clear Sans"/>
                <a:ea typeface="Clear Sans"/>
                <a:cs typeface="Clear Sans"/>
                <a:sym typeface="Clear Sans"/>
              </a:rPr>
              <a:t>là</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một</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biến</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thể</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của</a:t>
            </a:r>
            <a:r>
              <a:rPr lang="en-US" sz="2923" dirty="0">
                <a:solidFill>
                  <a:srgbClr val="000000"/>
                </a:solidFill>
                <a:latin typeface="Clear Sans"/>
                <a:ea typeface="Clear Sans"/>
                <a:cs typeface="Clear Sans"/>
                <a:sym typeface="Clear Sans"/>
              </a:rPr>
              <a:t> </a:t>
            </a:r>
            <a:r>
              <a:rPr lang="en-US" sz="2923" b="1" dirty="0">
                <a:solidFill>
                  <a:srgbClr val="000000"/>
                </a:solidFill>
                <a:latin typeface="Clear Sans Bold"/>
                <a:ea typeface="Clear Sans Bold"/>
                <a:cs typeface="Clear Sans Bold"/>
                <a:sym typeface="Clear Sans Bold"/>
              </a:rPr>
              <a:t>Ford-Fulkerson</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trong</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đó</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tìm</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kiếm</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theo</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chiều</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rộng</a:t>
            </a:r>
            <a:r>
              <a:rPr lang="en-US" sz="2923" dirty="0">
                <a:solidFill>
                  <a:srgbClr val="000000"/>
                </a:solidFill>
                <a:latin typeface="Clear Sans"/>
                <a:ea typeface="Clear Sans"/>
                <a:cs typeface="Clear Sans"/>
                <a:sym typeface="Clear Sans"/>
              </a:rPr>
              <a:t> (BFS) </a:t>
            </a:r>
            <a:r>
              <a:rPr lang="en-US" sz="2923" dirty="0" err="1">
                <a:solidFill>
                  <a:srgbClr val="000000"/>
                </a:solidFill>
                <a:latin typeface="Clear Sans"/>
                <a:ea typeface="Clear Sans"/>
                <a:cs typeface="Clear Sans"/>
                <a:sym typeface="Clear Sans"/>
              </a:rPr>
              <a:t>được</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sử</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dụng</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để</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tìm</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đường</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đi</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tăng</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cường</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ngắn</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nhất</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theo</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số</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cạnh</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Thuật</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toán</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này</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khắc</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phục</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được</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vòng</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lặp</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vô</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hạn</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trong</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các</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đồ</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thị</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có</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cạnh</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với</a:t>
            </a:r>
            <a:r>
              <a:rPr lang="en-US" sz="2923" dirty="0">
                <a:solidFill>
                  <a:srgbClr val="000000"/>
                </a:solidFill>
                <a:latin typeface="Clear Sans"/>
                <a:ea typeface="Clear Sans"/>
                <a:cs typeface="Clear Sans"/>
                <a:sym typeface="Clear Sans"/>
              </a:rPr>
              <a:t> dung </a:t>
            </a:r>
            <a:r>
              <a:rPr lang="en-US" sz="2923" dirty="0" err="1">
                <a:solidFill>
                  <a:srgbClr val="000000"/>
                </a:solidFill>
                <a:latin typeface="Clear Sans"/>
                <a:ea typeface="Clear Sans"/>
                <a:cs typeface="Clear Sans"/>
                <a:sym typeface="Clear Sans"/>
              </a:rPr>
              <a:t>lượng</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không</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nguyên</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Thuật</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toán</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này</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được</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gọi</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là</a:t>
            </a:r>
            <a:r>
              <a:rPr lang="en-US" sz="2923" dirty="0">
                <a:solidFill>
                  <a:srgbClr val="000000"/>
                </a:solidFill>
                <a:latin typeface="Clear Sans"/>
                <a:ea typeface="Clear Sans"/>
                <a:cs typeface="Clear Sans"/>
                <a:sym typeface="Clear Sans"/>
              </a:rPr>
              <a:t> </a:t>
            </a:r>
            <a:r>
              <a:rPr lang="en-US" sz="2923" b="1" dirty="0">
                <a:solidFill>
                  <a:srgbClr val="000000"/>
                </a:solidFill>
                <a:latin typeface="Clear Sans Bold"/>
                <a:ea typeface="Clear Sans Bold"/>
                <a:cs typeface="Clear Sans Bold"/>
                <a:sym typeface="Clear Sans Bold"/>
              </a:rPr>
              <a:t>shortest-augmenting-path</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hoặc</a:t>
            </a:r>
            <a:r>
              <a:rPr lang="en-US" sz="2923" dirty="0">
                <a:solidFill>
                  <a:srgbClr val="000000"/>
                </a:solidFill>
                <a:latin typeface="Clear Sans"/>
                <a:ea typeface="Clear Sans"/>
                <a:cs typeface="Clear Sans"/>
                <a:sym typeface="Clear Sans"/>
              </a:rPr>
              <a:t> </a:t>
            </a:r>
            <a:r>
              <a:rPr lang="en-US" sz="2923" b="1" dirty="0">
                <a:solidFill>
                  <a:srgbClr val="000000"/>
                </a:solidFill>
                <a:latin typeface="Clear Sans Bold"/>
                <a:ea typeface="Clear Sans Bold"/>
                <a:cs typeface="Clear Sans Bold"/>
                <a:sym typeface="Clear Sans Bold"/>
              </a:rPr>
              <a:t>first-labeled-</a:t>
            </a:r>
            <a:r>
              <a:rPr lang="en-US" sz="2923" b="1" dirty="0" err="1">
                <a:solidFill>
                  <a:srgbClr val="000000"/>
                </a:solidFill>
                <a:latin typeface="Clear Sans Bold"/>
                <a:ea typeface="Clear Sans Bold"/>
                <a:cs typeface="Clear Sans Bold"/>
                <a:sym typeface="Clear Sans Bold"/>
              </a:rPr>
              <a:t>firstscanned</a:t>
            </a:r>
            <a:r>
              <a:rPr lang="en-US" sz="2923" b="1" dirty="0">
                <a:solidFill>
                  <a:srgbClr val="000000"/>
                </a:solidFill>
                <a:latin typeface="Clear Sans Bold"/>
                <a:ea typeface="Clear Sans Bold"/>
                <a:cs typeface="Clear Sans Bold"/>
                <a:sym typeface="Clear Sans Bold"/>
              </a:rPr>
              <a:t> algorithm. </a:t>
            </a:r>
          </a:p>
          <a:p>
            <a:pPr algn="l">
              <a:lnSpc>
                <a:spcPts val="4093"/>
              </a:lnSpc>
            </a:pPr>
            <a:endParaRPr lang="en-US" sz="2923" b="1" dirty="0">
              <a:solidFill>
                <a:srgbClr val="000000"/>
              </a:solidFill>
              <a:latin typeface="Clear Sans Bold"/>
              <a:ea typeface="Clear Sans Bold"/>
              <a:cs typeface="Clear Sans Bold"/>
              <a:sym typeface="Clear Sans Bold"/>
            </a:endParaRPr>
          </a:p>
          <a:p>
            <a:pPr algn="l">
              <a:lnSpc>
                <a:spcPts val="4093"/>
              </a:lnSpc>
            </a:pPr>
            <a:r>
              <a:rPr lang="en-US" sz="2923" dirty="0">
                <a:solidFill>
                  <a:srgbClr val="000000"/>
                </a:solidFill>
                <a:latin typeface="Clear Sans"/>
                <a:ea typeface="Clear Sans"/>
                <a:cs typeface="Clear Sans"/>
                <a:sym typeface="Clear Sans"/>
              </a:rPr>
              <a:t>-</a:t>
            </a:r>
            <a:r>
              <a:rPr lang="en-US" sz="2923" dirty="0" err="1">
                <a:solidFill>
                  <a:srgbClr val="000000"/>
                </a:solidFill>
                <a:latin typeface="Clear Sans"/>
                <a:ea typeface="Clear Sans"/>
                <a:cs typeface="Clear Sans"/>
                <a:sym typeface="Clear Sans"/>
              </a:rPr>
              <a:t>Thuật</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toán</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này</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sử</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dụng</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việc</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đánh</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nhãn</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giúp</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tìm</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đường</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đi</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từ</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đỉnh</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nguồn</a:t>
            </a:r>
            <a:r>
              <a:rPr lang="en-US" sz="2923" dirty="0">
                <a:solidFill>
                  <a:srgbClr val="000000"/>
                </a:solidFill>
                <a:latin typeface="Clear Sans"/>
                <a:ea typeface="Clear Sans"/>
                <a:cs typeface="Clear Sans"/>
                <a:sym typeface="Clear Sans"/>
              </a:rPr>
              <a:t> (source) </a:t>
            </a:r>
            <a:r>
              <a:rPr lang="en-US" sz="2923" dirty="0" err="1">
                <a:solidFill>
                  <a:srgbClr val="000000"/>
                </a:solidFill>
                <a:latin typeface="Clear Sans"/>
                <a:ea typeface="Clear Sans"/>
                <a:cs typeface="Clear Sans"/>
                <a:sym typeface="Clear Sans"/>
              </a:rPr>
              <a:t>đến</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đỉnh</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đích</a:t>
            </a:r>
            <a:r>
              <a:rPr lang="en-US" sz="2923" dirty="0">
                <a:solidFill>
                  <a:srgbClr val="000000"/>
                </a:solidFill>
                <a:latin typeface="Clear Sans"/>
                <a:ea typeface="Clear Sans"/>
                <a:cs typeface="Clear Sans"/>
                <a:sym typeface="Clear Sans"/>
              </a:rPr>
              <a:t> (sink) </a:t>
            </a:r>
            <a:r>
              <a:rPr lang="en-US" sz="2923" dirty="0" err="1">
                <a:solidFill>
                  <a:srgbClr val="000000"/>
                </a:solidFill>
                <a:latin typeface="Clear Sans"/>
                <a:ea typeface="Clear Sans"/>
                <a:cs typeface="Clear Sans"/>
                <a:sym typeface="Clear Sans"/>
              </a:rPr>
              <a:t>trong</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đồ</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thị</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khả</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dụng</a:t>
            </a:r>
            <a:r>
              <a:rPr lang="en-US" sz="2923" dirty="0">
                <a:solidFill>
                  <a:srgbClr val="000000"/>
                </a:solidFill>
                <a:latin typeface="Clear Sans"/>
                <a:ea typeface="Clear Sans"/>
                <a:cs typeface="Clear Sans"/>
                <a:sym typeface="Clear Sans"/>
              </a:rPr>
              <a:t> (residual graph) </a:t>
            </a:r>
            <a:r>
              <a:rPr lang="en-US" sz="2923" dirty="0" err="1">
                <a:solidFill>
                  <a:srgbClr val="000000"/>
                </a:solidFill>
                <a:latin typeface="Clear Sans"/>
                <a:ea typeface="Clear Sans"/>
                <a:cs typeface="Clear Sans"/>
                <a:sym typeface="Clear Sans"/>
              </a:rPr>
              <a:t>bằng</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cách</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theo</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dõi</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khả</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năng</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luồng</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còn</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có</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thể</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truyền</a:t>
            </a:r>
            <a:r>
              <a:rPr lang="en-US" sz="2923" dirty="0">
                <a:solidFill>
                  <a:srgbClr val="000000"/>
                </a:solidFill>
                <a:latin typeface="Clear Sans"/>
                <a:ea typeface="Clear Sans"/>
                <a:cs typeface="Clear Sans"/>
                <a:sym typeface="Clear Sans"/>
              </a:rPr>
              <a:t> qua </a:t>
            </a:r>
            <a:r>
              <a:rPr lang="en-US" sz="2923" dirty="0" err="1">
                <a:solidFill>
                  <a:srgbClr val="000000"/>
                </a:solidFill>
                <a:latin typeface="Clear Sans"/>
                <a:ea typeface="Clear Sans"/>
                <a:cs typeface="Clear Sans"/>
                <a:sym typeface="Clear Sans"/>
              </a:rPr>
              <a:t>từng</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đỉnh</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Quy</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trình</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cụ</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thể</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như</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sau</a:t>
            </a:r>
            <a:r>
              <a:rPr lang="en-US" sz="2923" dirty="0">
                <a:solidFill>
                  <a:srgbClr val="000000"/>
                </a:solidFill>
                <a:latin typeface="Clear Sans"/>
                <a:ea typeface="Clear Sans"/>
                <a:cs typeface="Clear Sans"/>
                <a:sym typeface="Clear Sans"/>
              </a:rPr>
              <a:t>:</a:t>
            </a:r>
          </a:p>
          <a:p>
            <a:pPr algn="l">
              <a:lnSpc>
                <a:spcPts val="4093"/>
              </a:lnSpc>
            </a:pPr>
            <a:endParaRPr lang="en-US" sz="2923" dirty="0">
              <a:solidFill>
                <a:srgbClr val="000000"/>
              </a:solidFill>
              <a:latin typeface="Clear Sans"/>
              <a:ea typeface="Clear Sans"/>
              <a:cs typeface="Clear Sans"/>
              <a:sym typeface="Clear Sans"/>
            </a:endParaRPr>
          </a:p>
          <a:p>
            <a:pPr algn="l">
              <a:lnSpc>
                <a:spcPts val="4093"/>
              </a:lnSpc>
            </a:pPr>
            <a:r>
              <a:rPr lang="en-US" sz="2923" dirty="0">
                <a:solidFill>
                  <a:srgbClr val="000000"/>
                </a:solidFill>
                <a:latin typeface="Clear Sans"/>
                <a:ea typeface="Clear Sans"/>
                <a:cs typeface="Clear Sans"/>
                <a:sym typeface="Clear Sans"/>
              </a:rPr>
              <a:t>Ý </a:t>
            </a:r>
            <a:r>
              <a:rPr lang="en-US" sz="2923" dirty="0" err="1">
                <a:solidFill>
                  <a:srgbClr val="000000"/>
                </a:solidFill>
                <a:latin typeface="Clear Sans"/>
                <a:ea typeface="Clear Sans"/>
                <a:cs typeface="Clear Sans"/>
                <a:sym typeface="Clear Sans"/>
              </a:rPr>
              <a:t>nghĩa</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của</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nhãn</a:t>
            </a:r>
            <a:r>
              <a:rPr lang="en-US" sz="2923" dirty="0">
                <a:solidFill>
                  <a:srgbClr val="000000"/>
                </a:solidFill>
                <a:latin typeface="Clear Sans"/>
                <a:ea typeface="Clear Sans"/>
                <a:cs typeface="Clear Sans"/>
                <a:sym typeface="Clear Sans"/>
              </a:rPr>
              <a:t> (label): </a:t>
            </a:r>
            <a:r>
              <a:rPr lang="en-US" sz="2923" dirty="0" err="1">
                <a:solidFill>
                  <a:srgbClr val="000000"/>
                </a:solidFill>
                <a:latin typeface="Clear Sans"/>
                <a:ea typeface="Clear Sans"/>
                <a:cs typeface="Clear Sans"/>
                <a:sym typeface="Clear Sans"/>
              </a:rPr>
              <a:t>Khi</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một</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đỉnh</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mới</a:t>
            </a:r>
            <a:r>
              <a:rPr lang="en-US" sz="2923" dirty="0">
                <a:solidFill>
                  <a:srgbClr val="000000"/>
                </a:solidFill>
                <a:latin typeface="Clear Sans"/>
                <a:ea typeface="Clear Sans"/>
                <a:cs typeface="Clear Sans"/>
                <a:sym typeface="Clear Sans"/>
              </a:rPr>
              <a:t> (unlabeled vertex) </a:t>
            </a:r>
            <a:r>
              <a:rPr lang="en-US" sz="2923" dirty="0" err="1">
                <a:solidFill>
                  <a:srgbClr val="000000"/>
                </a:solidFill>
                <a:latin typeface="Clear Sans"/>
                <a:ea typeface="Clear Sans"/>
                <a:cs typeface="Clear Sans"/>
                <a:sym typeface="Clear Sans"/>
              </a:rPr>
              <a:t>được</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đánh</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nhãn</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nó</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sẽ</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có</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hai</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thông</a:t>
            </a:r>
            <a:r>
              <a:rPr lang="en-US" sz="2923" dirty="0">
                <a:solidFill>
                  <a:srgbClr val="000000"/>
                </a:solidFill>
                <a:latin typeface="Clear Sans"/>
                <a:ea typeface="Clear Sans"/>
                <a:cs typeface="Clear Sans"/>
                <a:sym typeface="Clear Sans"/>
              </a:rPr>
              <a:t> tin:</a:t>
            </a:r>
          </a:p>
          <a:p>
            <a:pPr marL="631248" lvl="1" indent="-315624" algn="l">
              <a:lnSpc>
                <a:spcPts val="4093"/>
              </a:lnSpc>
              <a:buFont typeface="Arial"/>
              <a:buChar char="•"/>
            </a:pPr>
            <a:r>
              <a:rPr lang="en-US" sz="2923" dirty="0" err="1">
                <a:solidFill>
                  <a:srgbClr val="000000"/>
                </a:solidFill>
                <a:latin typeface="Clear Sans"/>
                <a:ea typeface="Clear Sans"/>
                <a:cs typeface="Clear Sans"/>
                <a:sym typeface="Clear Sans"/>
              </a:rPr>
              <a:t>Nhãn</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đầu</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tiên</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cho</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biết</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lượng</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luồng</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tối</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đa</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có</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thể</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truyền</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từ</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nguồn</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đến</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đỉnh</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này</a:t>
            </a:r>
            <a:r>
              <a:rPr lang="en-US" sz="2923" dirty="0">
                <a:solidFill>
                  <a:srgbClr val="000000"/>
                </a:solidFill>
                <a:latin typeface="Clear Sans"/>
                <a:ea typeface="Clear Sans"/>
                <a:cs typeface="Clear Sans"/>
                <a:sym typeface="Clear Sans"/>
              </a:rPr>
              <a:t>.</a:t>
            </a:r>
          </a:p>
          <a:p>
            <a:pPr marL="631248" lvl="1" indent="-315624" algn="l">
              <a:lnSpc>
                <a:spcPts val="4093"/>
              </a:lnSpc>
              <a:buFont typeface="Arial"/>
              <a:buChar char="•"/>
            </a:pPr>
            <a:r>
              <a:rPr lang="en-US" sz="2923" dirty="0" err="1">
                <a:solidFill>
                  <a:srgbClr val="000000"/>
                </a:solidFill>
                <a:latin typeface="Clear Sans"/>
                <a:ea typeface="Clear Sans"/>
                <a:cs typeface="Clear Sans"/>
                <a:sym typeface="Clear Sans"/>
              </a:rPr>
              <a:t>Nhãn</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thứ</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hai</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là</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tên</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của</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đỉnh</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liền</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trước</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đã</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dẫn</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đến</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đỉnh</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này</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có</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thể</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bỏ</a:t>
            </a:r>
            <a:r>
              <a:rPr lang="en-US" sz="2923" dirty="0">
                <a:solidFill>
                  <a:srgbClr val="000000"/>
                </a:solidFill>
                <a:latin typeface="Clear Sans"/>
                <a:ea typeface="Clear Sans"/>
                <a:cs typeface="Clear Sans"/>
                <a:sym typeface="Clear Sans"/>
              </a:rPr>
              <a:t> qua </a:t>
            </a:r>
            <a:r>
              <a:rPr lang="en-US" sz="2923" dirty="0" err="1">
                <a:solidFill>
                  <a:srgbClr val="000000"/>
                </a:solidFill>
                <a:latin typeface="Clear Sans"/>
                <a:ea typeface="Clear Sans"/>
                <a:cs typeface="Clear Sans"/>
                <a:sym typeface="Clear Sans"/>
              </a:rPr>
              <a:t>với</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đỉnh</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nguồn</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Để</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dễ</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nhận</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biết</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hướng</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của</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cạnh</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ký</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hiệu</a:t>
            </a:r>
            <a:r>
              <a:rPr lang="en-US" sz="2923" dirty="0">
                <a:solidFill>
                  <a:srgbClr val="000000"/>
                </a:solidFill>
                <a:latin typeface="Clear Sans"/>
                <a:ea typeface="Clear Sans"/>
                <a:cs typeface="Clear Sans"/>
                <a:sym typeface="Clear Sans"/>
              </a:rPr>
              <a:t> “+” </a:t>
            </a:r>
            <a:r>
              <a:rPr lang="en-US" sz="2923" dirty="0" err="1">
                <a:solidFill>
                  <a:srgbClr val="000000"/>
                </a:solidFill>
                <a:latin typeface="Clear Sans"/>
                <a:ea typeface="Clear Sans"/>
                <a:cs typeface="Clear Sans"/>
                <a:sym typeface="Clear Sans"/>
              </a:rPr>
              <a:t>sẽ</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được</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thêm</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vào</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nếu</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đỉnh</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được</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đến</a:t>
            </a:r>
            <a:r>
              <a:rPr lang="en-US" sz="2923" dirty="0">
                <a:solidFill>
                  <a:srgbClr val="000000"/>
                </a:solidFill>
                <a:latin typeface="Clear Sans"/>
                <a:ea typeface="Clear Sans"/>
                <a:cs typeface="Clear Sans"/>
                <a:sym typeface="Clear Sans"/>
              </a:rPr>
              <a:t> qua </a:t>
            </a:r>
            <a:r>
              <a:rPr lang="en-US" sz="2923" dirty="0" err="1">
                <a:solidFill>
                  <a:srgbClr val="000000"/>
                </a:solidFill>
                <a:latin typeface="Clear Sans"/>
                <a:ea typeface="Clear Sans"/>
                <a:cs typeface="Clear Sans"/>
                <a:sym typeface="Clear Sans"/>
              </a:rPr>
              <a:t>cạnh</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thuận</a:t>
            </a:r>
            <a:r>
              <a:rPr lang="en-US" sz="2923" dirty="0">
                <a:solidFill>
                  <a:srgbClr val="000000"/>
                </a:solidFill>
                <a:latin typeface="Clear Sans"/>
                <a:ea typeface="Clear Sans"/>
                <a:cs typeface="Clear Sans"/>
                <a:sym typeface="Clear Sans"/>
              </a:rPr>
              <a:t> (forward edge) </a:t>
            </a:r>
            <a:r>
              <a:rPr lang="en-US" sz="2923" dirty="0" err="1">
                <a:solidFill>
                  <a:srgbClr val="000000"/>
                </a:solidFill>
                <a:latin typeface="Clear Sans"/>
                <a:ea typeface="Clear Sans"/>
                <a:cs typeface="Clear Sans"/>
                <a:sym typeface="Clear Sans"/>
              </a:rPr>
              <a:t>và</a:t>
            </a:r>
            <a:r>
              <a:rPr lang="en-US" sz="2923" dirty="0">
                <a:solidFill>
                  <a:srgbClr val="000000"/>
                </a:solidFill>
                <a:latin typeface="Clear Sans"/>
                <a:ea typeface="Clear Sans"/>
                <a:cs typeface="Clear Sans"/>
                <a:sym typeface="Clear Sans"/>
              </a:rPr>
              <a:t> “−” </a:t>
            </a:r>
            <a:r>
              <a:rPr lang="en-US" sz="2923" dirty="0" err="1">
                <a:solidFill>
                  <a:srgbClr val="000000"/>
                </a:solidFill>
                <a:latin typeface="Clear Sans"/>
                <a:ea typeface="Clear Sans"/>
                <a:cs typeface="Clear Sans"/>
                <a:sym typeface="Clear Sans"/>
              </a:rPr>
              <a:t>nếu</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đi</a:t>
            </a:r>
            <a:r>
              <a:rPr lang="en-US" sz="2923" dirty="0">
                <a:solidFill>
                  <a:srgbClr val="000000"/>
                </a:solidFill>
                <a:latin typeface="Clear Sans"/>
                <a:ea typeface="Clear Sans"/>
                <a:cs typeface="Clear Sans"/>
                <a:sym typeface="Clear Sans"/>
              </a:rPr>
              <a:t> qua </a:t>
            </a:r>
            <a:r>
              <a:rPr lang="en-US" sz="2923" dirty="0" err="1">
                <a:solidFill>
                  <a:srgbClr val="000000"/>
                </a:solidFill>
                <a:latin typeface="Clear Sans"/>
                <a:ea typeface="Clear Sans"/>
                <a:cs typeface="Clear Sans"/>
                <a:sym typeface="Clear Sans"/>
              </a:rPr>
              <a:t>cạnh</a:t>
            </a:r>
            <a:r>
              <a:rPr lang="en-US" sz="2923" dirty="0">
                <a:solidFill>
                  <a:srgbClr val="000000"/>
                </a:solidFill>
                <a:latin typeface="Clear Sans"/>
                <a:ea typeface="Clear Sans"/>
                <a:cs typeface="Clear Sans"/>
                <a:sym typeface="Clear Sans"/>
              </a:rPr>
              <a:t> </a:t>
            </a:r>
            <a:r>
              <a:rPr lang="en-US" sz="2923" dirty="0" err="1">
                <a:solidFill>
                  <a:srgbClr val="000000"/>
                </a:solidFill>
                <a:latin typeface="Clear Sans"/>
                <a:ea typeface="Clear Sans"/>
                <a:cs typeface="Clear Sans"/>
                <a:sym typeface="Clear Sans"/>
              </a:rPr>
              <a:t>ngược</a:t>
            </a:r>
            <a:r>
              <a:rPr lang="en-US" sz="2923" dirty="0">
                <a:solidFill>
                  <a:srgbClr val="000000"/>
                </a:solidFill>
                <a:latin typeface="Clear Sans"/>
                <a:ea typeface="Clear Sans"/>
                <a:cs typeface="Clear Sans"/>
                <a:sym typeface="Clear Sans"/>
              </a:rPr>
              <a:t> (backward edge).</a:t>
            </a:r>
          </a:p>
          <a:p>
            <a:pPr algn="l">
              <a:lnSpc>
                <a:spcPts val="4093"/>
              </a:lnSpc>
            </a:pPr>
            <a:endParaRPr lang="en-US" sz="2923" dirty="0">
              <a:solidFill>
                <a:srgbClr val="000000"/>
              </a:solidFill>
              <a:latin typeface="Clear Sans"/>
              <a:ea typeface="Clear Sans"/>
              <a:cs typeface="Clear Sans"/>
              <a:sym typeface="Clear Sa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TotalTime>
  <Words>1394</Words>
  <Application>Microsoft Office PowerPoint</Application>
  <PresentationFormat>Custom</PresentationFormat>
  <Paragraphs>67</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DejaVu Serif Bold</vt:lpstr>
      <vt:lpstr>Clear Sans Medium</vt:lpstr>
      <vt:lpstr>Clear Sans</vt:lpstr>
      <vt:lpstr>Clear Sans Bold</vt:lpstr>
      <vt:lpstr>Arial</vt:lpstr>
      <vt:lpstr>Calibri</vt:lpstr>
      <vt:lpstr>Noto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Technology in Education Technology Presentation in Blue Peach Illustrative Style</dc:title>
  <cp:lastModifiedBy>PC</cp:lastModifiedBy>
  <cp:revision>3</cp:revision>
  <dcterms:created xsi:type="dcterms:W3CDTF">2006-08-16T00:00:00Z</dcterms:created>
  <dcterms:modified xsi:type="dcterms:W3CDTF">2024-11-26T15:29:05Z</dcterms:modified>
  <dc:identifier>DAGWoGUZQ5k</dc:identifier>
</cp:coreProperties>
</file>